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61" r:id="rId4"/>
    <p:sldId id="262" r:id="rId5"/>
    <p:sldId id="263" r:id="rId6"/>
    <p:sldId id="264" r:id="rId7"/>
    <p:sldId id="267" r:id="rId8"/>
    <p:sldId id="294" r:id="rId9"/>
    <p:sldId id="295" r:id="rId10"/>
    <p:sldId id="269" r:id="rId11"/>
    <p:sldId id="270" r:id="rId12"/>
    <p:sldId id="271" r:id="rId13"/>
    <p:sldId id="272" r:id="rId14"/>
    <p:sldId id="273" r:id="rId15"/>
    <p:sldId id="274" r:id="rId16"/>
    <p:sldId id="298" r:id="rId17"/>
    <p:sldId id="276" r:id="rId18"/>
    <p:sldId id="277" r:id="rId19"/>
    <p:sldId id="278" r:id="rId20"/>
    <p:sldId id="279" r:id="rId21"/>
    <p:sldId id="299" r:id="rId22"/>
    <p:sldId id="300" r:id="rId23"/>
    <p:sldId id="301" r:id="rId24"/>
    <p:sldId id="280" r:id="rId25"/>
    <p:sldId id="281" r:id="rId26"/>
    <p:sldId id="282" r:id="rId27"/>
    <p:sldId id="283" r:id="rId28"/>
    <p:sldId id="285" r:id="rId29"/>
    <p:sldId id="286" r:id="rId30"/>
    <p:sldId id="302" r:id="rId31"/>
    <p:sldId id="303" r:id="rId32"/>
    <p:sldId id="287" r:id="rId33"/>
    <p:sldId id="293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FF00FF"/>
    <a:srgbClr val="800080"/>
    <a:srgbClr val="00FFFF"/>
    <a:srgbClr val="27EED9"/>
    <a:srgbClr val="F7FF36"/>
    <a:srgbClr val="0DFF0B"/>
    <a:srgbClr val="661217"/>
    <a:srgbClr val="660066"/>
    <a:srgbClr val="E8E8E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-654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903160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54707f9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54707f9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6933bfe0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6933bfe0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fa51656f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fa51656f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fa51656f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fa51656f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54707f9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54707f9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54707f92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54707f92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6933bfe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6933bfe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fa51656f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fa51656f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6933bfe0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6933bfe0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6933bfe0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6933bfe0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45ea7918a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45ea7918a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6933bfe0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6933bfe0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6933bfe0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6933bfe0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6933bfe0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6933bfe0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6933bfe0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6933bfe0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6974a2c9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6974a2c9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6933bfe0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6933bfe0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42007db5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42007db5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6933bfe0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6933bfe0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6933bfe0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6933bfe0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6933bfe0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6933bfe0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69351f42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69351f42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fa51656f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fa51656f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fa51656f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fa51656f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933bfe0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6933bfe0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Encryption_Standar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Symmetric-key_algorith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EED9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216038" y="124296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latin typeface="Oswald"/>
                <a:ea typeface="Oswald"/>
                <a:cs typeface="Oswald"/>
                <a:sym typeface="Oswald"/>
              </a:rPr>
              <a:t/>
            </a:r>
            <a:br>
              <a:rPr lang="en-GB" b="1" dirty="0" smtClean="0">
                <a:latin typeface="Oswald"/>
                <a:ea typeface="Oswald"/>
                <a:cs typeface="Oswald"/>
                <a:sym typeface="Oswald"/>
              </a:rPr>
            </a:br>
            <a:r>
              <a:rPr lang="en-GB" b="1" dirty="0">
                <a:latin typeface="Oswald"/>
                <a:ea typeface="Oswald"/>
                <a:cs typeface="Oswald"/>
                <a:sym typeface="Oswald"/>
              </a:rPr>
              <a:t/>
            </a:r>
            <a:br>
              <a:rPr lang="en-GB" b="1" dirty="0">
                <a:latin typeface="Oswald"/>
                <a:ea typeface="Oswald"/>
                <a:cs typeface="Oswald"/>
                <a:sym typeface="Oswald"/>
              </a:rPr>
            </a:br>
            <a:r>
              <a:rPr lang="en-GB" b="1" dirty="0" smtClean="0">
                <a:solidFill>
                  <a:srgbClr val="10163A"/>
                </a:solidFill>
                <a:latin typeface="Oswald"/>
                <a:ea typeface="Oswald"/>
                <a:cs typeface="Oswald"/>
                <a:sym typeface="Oswald"/>
              </a:rPr>
              <a:t>Advanced </a:t>
            </a:r>
            <a:r>
              <a:rPr lang="en-GB" b="1" dirty="0">
                <a:solidFill>
                  <a:srgbClr val="10163A"/>
                </a:solidFill>
                <a:latin typeface="Oswald"/>
                <a:ea typeface="Oswald"/>
                <a:cs typeface="Oswald"/>
                <a:sym typeface="Oswald"/>
              </a:rPr>
              <a:t>Encryption </a:t>
            </a:r>
            <a:r>
              <a:rPr lang="en-GB" b="1" dirty="0" smtClean="0">
                <a:solidFill>
                  <a:srgbClr val="10163A"/>
                </a:solidFill>
                <a:latin typeface="Oswald"/>
                <a:ea typeface="Oswald"/>
                <a:cs typeface="Oswald"/>
                <a:sym typeface="Oswald"/>
              </a:rPr>
              <a:t>Standard</a:t>
            </a:r>
            <a:br>
              <a:rPr lang="en-GB" b="1" dirty="0" smtClean="0">
                <a:solidFill>
                  <a:srgbClr val="10163A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GB" b="1" dirty="0" smtClean="0">
                <a:solidFill>
                  <a:srgbClr val="10163A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en-GB" b="1" dirty="0">
                <a:solidFill>
                  <a:srgbClr val="10163A"/>
                </a:solidFill>
                <a:latin typeface="Oswald"/>
                <a:ea typeface="Oswald"/>
                <a:cs typeface="Oswald"/>
                <a:sym typeface="Oswald"/>
              </a:rPr>
              <a:t>AES)</a:t>
            </a:r>
            <a:endParaRPr b="1" dirty="0">
              <a:solidFill>
                <a:srgbClr val="10163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270425" y="2366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Schematic Diagram of AES Structure</a:t>
            </a:r>
            <a:endParaRPr b="1"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700" y="877450"/>
            <a:ext cx="8520600" cy="3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l="18883" t="27244" r="25659" b="4215"/>
          <a:stretch/>
        </p:blipFill>
        <p:spPr>
          <a:xfrm>
            <a:off x="1408700" y="1054700"/>
            <a:ext cx="5071248" cy="35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652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Flowchart of AES Algorithm </a:t>
            </a:r>
            <a:endParaRPr b="1"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311700" y="608375"/>
            <a:ext cx="8520600" cy="3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l="4500" t="6362" r="1927" b="8805"/>
          <a:stretch/>
        </p:blipFill>
        <p:spPr>
          <a:xfrm>
            <a:off x="1678325" y="673075"/>
            <a:ext cx="4154699" cy="42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490249" y="1543050"/>
            <a:ext cx="7559619" cy="1711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smtClean="0">
                <a:solidFill>
                  <a:srgbClr val="10163A"/>
                </a:solidFill>
              </a:rPr>
              <a:t>DETAILS OF ENCRYPTION PROCESS</a:t>
            </a:r>
            <a:endParaRPr sz="3200" b="1" dirty="0">
              <a:solidFill>
                <a:srgbClr val="1016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Encryption </a:t>
            </a:r>
            <a:r>
              <a:rPr lang="en-GB" b="1" dirty="0" smtClean="0"/>
              <a:t>Process (1/3)</a:t>
            </a:r>
            <a:endParaRPr b="1"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1"/>
          </p:nvPr>
        </p:nvSpPr>
        <p:spPr>
          <a:xfrm>
            <a:off x="220718" y="1229874"/>
            <a:ext cx="7956330" cy="3594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2"/>
                </a:solidFill>
              </a:rPr>
              <a:t>AES basically repeats four major functions to encrypt data. It takes 128 bit block of data and a key and gives a </a:t>
            </a:r>
            <a:r>
              <a:rPr lang="en-GB" dirty="0" smtClean="0">
                <a:solidFill>
                  <a:schemeClr val="bg2"/>
                </a:solidFill>
              </a:rPr>
              <a:t>cipher text </a:t>
            </a:r>
            <a:r>
              <a:rPr lang="en-GB" dirty="0">
                <a:solidFill>
                  <a:schemeClr val="bg2"/>
                </a:solidFill>
              </a:rPr>
              <a:t>as output. The functions it performs are as follows :</a:t>
            </a:r>
            <a:endParaRPr dirty="0">
              <a:solidFill>
                <a:schemeClr val="bg2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 b="1" dirty="0">
                <a:solidFill>
                  <a:srgbClr val="008000"/>
                </a:solidFill>
              </a:rPr>
              <a:t>Byte Substitution</a:t>
            </a:r>
            <a:endParaRPr b="1" dirty="0">
              <a:solidFill>
                <a:srgbClr val="008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 b="1" dirty="0">
                <a:solidFill>
                  <a:srgbClr val="0000FF"/>
                </a:solidFill>
              </a:rPr>
              <a:t>Shift Rows</a:t>
            </a:r>
            <a:endParaRPr b="1" dirty="0"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 b="1" dirty="0" smtClean="0">
                <a:solidFill>
                  <a:srgbClr val="FF6600"/>
                </a:solidFill>
              </a:rPr>
              <a:t>Mix Columns</a:t>
            </a:r>
            <a:endParaRPr b="1" dirty="0">
              <a:solidFill>
                <a:srgbClr val="FF66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 b="1" dirty="0" smtClean="0">
                <a:solidFill>
                  <a:srgbClr val="660066"/>
                </a:solidFill>
              </a:rPr>
              <a:t>Add round key</a:t>
            </a:r>
            <a:endParaRPr b="1" dirty="0">
              <a:solidFill>
                <a:srgbClr val="660066"/>
              </a:solidFill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l="18418" t="32594" r="40247" b="12290"/>
          <a:stretch/>
        </p:blipFill>
        <p:spPr>
          <a:xfrm>
            <a:off x="3157450" y="2421330"/>
            <a:ext cx="3115598" cy="23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1788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Encryption Process </a:t>
            </a:r>
            <a:r>
              <a:rPr lang="en-GB" b="1" dirty="0" smtClean="0"/>
              <a:t>(2/</a:t>
            </a:r>
            <a:r>
              <a:rPr lang="en-GB" b="1" dirty="0"/>
              <a:t>3)</a:t>
            </a:r>
            <a:endParaRPr b="1" dirty="0"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311700" y="786625"/>
            <a:ext cx="8520600" cy="3501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-GB" sz="1400" b="1" dirty="0">
                <a:solidFill>
                  <a:srgbClr val="008000"/>
                </a:solidFill>
              </a:rPr>
              <a:t>Byte Substitution (</a:t>
            </a:r>
            <a:r>
              <a:rPr lang="en-GB" sz="1400" b="1" dirty="0" err="1">
                <a:solidFill>
                  <a:srgbClr val="008000"/>
                </a:solidFill>
              </a:rPr>
              <a:t>SubBytes</a:t>
            </a:r>
            <a:r>
              <a:rPr lang="en-GB" sz="1400" b="1" dirty="0">
                <a:solidFill>
                  <a:srgbClr val="008000"/>
                </a:solidFill>
              </a:rPr>
              <a:t>)</a:t>
            </a:r>
            <a:endParaRPr sz="1400" b="1" dirty="0">
              <a:solidFill>
                <a:srgbClr val="008000"/>
              </a:solidFill>
            </a:endParaRPr>
          </a:p>
          <a:p>
            <a:pPr marL="482600" marR="254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bg2"/>
                </a:solidFill>
              </a:rPr>
              <a:t>The 16 input bytes </a:t>
            </a:r>
            <a:r>
              <a:rPr lang="en-GB" sz="1400" dirty="0" smtClean="0">
                <a:solidFill>
                  <a:schemeClr val="bg2"/>
                </a:solidFill>
              </a:rPr>
              <a:t>(for 128-bit key) are </a:t>
            </a:r>
            <a:r>
              <a:rPr lang="en-GB" sz="1400" dirty="0">
                <a:solidFill>
                  <a:schemeClr val="bg2"/>
                </a:solidFill>
              </a:rPr>
              <a:t>substituted by looking up a fixed table (S-box) given in </a:t>
            </a:r>
            <a:r>
              <a:rPr lang="en-GB" sz="1400" dirty="0" smtClean="0">
                <a:solidFill>
                  <a:schemeClr val="bg2"/>
                </a:solidFill>
              </a:rPr>
              <a:t>the design</a:t>
            </a:r>
            <a:r>
              <a:rPr lang="en-GB" sz="1400" dirty="0">
                <a:solidFill>
                  <a:schemeClr val="bg2"/>
                </a:solidFill>
              </a:rPr>
              <a:t>. The result is in a matrix of four rows and four columns.</a:t>
            </a:r>
            <a:endParaRPr sz="1400" dirty="0">
              <a:solidFill>
                <a:schemeClr val="bg2"/>
              </a:solidFill>
            </a:endParaRPr>
          </a:p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-GB" sz="1400" b="1" dirty="0">
                <a:solidFill>
                  <a:srgbClr val="0000FF"/>
                </a:solidFill>
              </a:rPr>
              <a:t>Shift rows</a:t>
            </a:r>
            <a:endParaRPr sz="1400" b="1" dirty="0">
              <a:solidFill>
                <a:srgbClr val="0000FF"/>
              </a:solidFill>
            </a:endParaRPr>
          </a:p>
          <a:p>
            <a:pPr marL="482600" marR="254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bg2"/>
                </a:solidFill>
              </a:rPr>
              <a:t>Each of the four rows of the matrix is shifted to the left. Any entries that ‘fall off’ are re-inserted on the right side of the row. The shift is carried out as follows −</a:t>
            </a:r>
            <a:endParaRPr sz="1400" dirty="0">
              <a:solidFill>
                <a:schemeClr val="bg2"/>
              </a:solidFill>
            </a:endParaRPr>
          </a:p>
          <a:p>
            <a:pPr marL="914400" lvl="0" indent="-317500" algn="l" rtl="0">
              <a:spcBef>
                <a:spcPts val="7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➢"/>
            </a:pPr>
            <a:r>
              <a:rPr lang="en-GB" sz="1200" dirty="0">
                <a:solidFill>
                  <a:schemeClr val="bg2"/>
                </a:solidFill>
              </a:rPr>
              <a:t>First row is not shifted.</a:t>
            </a:r>
            <a:endParaRPr sz="1400" dirty="0">
              <a:solidFill>
                <a:schemeClr val="bg2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➢"/>
            </a:pPr>
            <a:r>
              <a:rPr lang="en-GB" sz="1200" dirty="0">
                <a:solidFill>
                  <a:schemeClr val="bg2"/>
                </a:solidFill>
              </a:rPr>
              <a:t>Second row is shifted one (byte) position to the left.</a:t>
            </a:r>
            <a:endParaRPr sz="1400" dirty="0">
              <a:solidFill>
                <a:schemeClr val="bg2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➢"/>
            </a:pPr>
            <a:r>
              <a:rPr lang="en-GB" sz="1200" dirty="0">
                <a:solidFill>
                  <a:schemeClr val="bg2"/>
                </a:solidFill>
              </a:rPr>
              <a:t>Third row is shifted two positions to the left.</a:t>
            </a:r>
            <a:endParaRPr sz="1200" dirty="0">
              <a:solidFill>
                <a:schemeClr val="bg2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➢"/>
            </a:pPr>
            <a:r>
              <a:rPr lang="en-GB" sz="1200" dirty="0">
                <a:solidFill>
                  <a:schemeClr val="bg2"/>
                </a:solidFill>
              </a:rPr>
              <a:t>Fourth row is shifted three positions to the left.</a:t>
            </a:r>
            <a:endParaRPr sz="1200" dirty="0">
              <a:solidFill>
                <a:schemeClr val="bg2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➢"/>
            </a:pPr>
            <a:r>
              <a:rPr lang="en-GB" sz="1200" dirty="0">
                <a:solidFill>
                  <a:schemeClr val="bg2"/>
                </a:solidFill>
              </a:rPr>
              <a:t>The result is a new matrix consisting of the same 16 bytes but shifted </a:t>
            </a:r>
            <a:r>
              <a:rPr lang="en-GB" sz="1200" dirty="0" smtClean="0">
                <a:solidFill>
                  <a:schemeClr val="bg2"/>
                </a:solidFill>
              </a:rPr>
              <a:t>with</a:t>
            </a: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None/>
            </a:pPr>
            <a:r>
              <a:rPr lang="en-GB" sz="1200" dirty="0" smtClean="0">
                <a:solidFill>
                  <a:schemeClr val="bg2"/>
                </a:solidFill>
              </a:rPr>
              <a:t>	respect </a:t>
            </a:r>
            <a:r>
              <a:rPr lang="en-GB" sz="1200" dirty="0">
                <a:solidFill>
                  <a:schemeClr val="bg2"/>
                </a:solidFill>
              </a:rPr>
              <a:t>to each other</a:t>
            </a:r>
            <a:r>
              <a:rPr lang="en-GB" sz="1200" dirty="0" smtClean="0">
                <a:solidFill>
                  <a:schemeClr val="bg2"/>
                </a:solidFill>
              </a:rPr>
              <a:t>.</a:t>
            </a:r>
            <a:endParaRPr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1788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Encryption Process </a:t>
            </a:r>
            <a:r>
              <a:rPr lang="en-GB" b="1" dirty="0" smtClean="0"/>
              <a:t>(3/</a:t>
            </a:r>
            <a:r>
              <a:rPr lang="en-GB" b="1" dirty="0"/>
              <a:t>3)</a:t>
            </a:r>
            <a:endParaRPr b="1"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311700" y="786625"/>
            <a:ext cx="8520600" cy="3385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4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"/>
              <a:buChar char="●"/>
            </a:pPr>
            <a:r>
              <a:rPr lang="en-GB" sz="1600" b="1" dirty="0" err="1">
                <a:solidFill>
                  <a:srgbClr val="FF6600"/>
                </a:solidFill>
              </a:rPr>
              <a:t>MixColumns</a:t>
            </a:r>
            <a:endParaRPr sz="1600" b="1" dirty="0">
              <a:solidFill>
                <a:srgbClr val="FF6600"/>
              </a:solidFill>
            </a:endParaRPr>
          </a:p>
          <a:p>
            <a:pPr marL="457200" marR="254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➢"/>
            </a:pPr>
            <a:r>
              <a:rPr lang="en-GB" sz="1400" dirty="0">
                <a:solidFill>
                  <a:schemeClr val="bg2"/>
                </a:solidFill>
              </a:rPr>
              <a:t>Each column of four bytes is now transformed using a special mathematical function.</a:t>
            </a:r>
            <a:endParaRPr sz="1400" dirty="0">
              <a:solidFill>
                <a:schemeClr val="bg2"/>
              </a:solidFill>
            </a:endParaRPr>
          </a:p>
          <a:p>
            <a:pPr marL="457200" marR="254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➢"/>
            </a:pPr>
            <a:r>
              <a:rPr lang="en-GB" sz="1400" dirty="0">
                <a:solidFill>
                  <a:schemeClr val="bg2"/>
                </a:solidFill>
              </a:rPr>
              <a:t>This function takes as input the four bytes of one column and outputs four completely new bytes, which replace the original column.</a:t>
            </a:r>
            <a:endParaRPr sz="1400" dirty="0">
              <a:solidFill>
                <a:schemeClr val="bg2"/>
              </a:solidFill>
            </a:endParaRPr>
          </a:p>
          <a:p>
            <a:pPr marL="457200" marR="254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➢"/>
            </a:pPr>
            <a:r>
              <a:rPr lang="en-GB" sz="1400" dirty="0">
                <a:solidFill>
                  <a:schemeClr val="bg2"/>
                </a:solidFill>
              </a:rPr>
              <a:t>The result is another new matrix consisting of 16 new bytes.</a:t>
            </a:r>
            <a:endParaRPr sz="1400" dirty="0">
              <a:solidFill>
                <a:schemeClr val="bg2"/>
              </a:solidFill>
            </a:endParaRPr>
          </a:p>
          <a:p>
            <a:pPr marL="457200" marR="254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➢"/>
            </a:pPr>
            <a:r>
              <a:rPr lang="en-GB" sz="1400" dirty="0">
                <a:solidFill>
                  <a:srgbClr val="FF0000"/>
                </a:solidFill>
              </a:rPr>
              <a:t>It should be noted that this step is not performed in the last round.</a:t>
            </a:r>
            <a:endParaRPr sz="1400" dirty="0">
              <a:solidFill>
                <a:srgbClr val="FF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-GB" sz="1600" b="1" dirty="0" smtClean="0">
                <a:solidFill>
                  <a:srgbClr val="660066"/>
                </a:solidFill>
              </a:rPr>
              <a:t>Add round key</a:t>
            </a:r>
            <a:endParaRPr sz="1600" b="1" dirty="0">
              <a:solidFill>
                <a:srgbClr val="660066"/>
              </a:solidFill>
            </a:endParaRPr>
          </a:p>
          <a:p>
            <a:pPr marL="457200" marR="254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➢"/>
            </a:pPr>
            <a:r>
              <a:rPr lang="en-GB" sz="1400" dirty="0">
                <a:solidFill>
                  <a:schemeClr val="bg2"/>
                </a:solidFill>
              </a:rPr>
              <a:t>The 16 bytes of the matrix are now considered as 128 bits and are </a:t>
            </a:r>
            <a:r>
              <a:rPr lang="en-GB" sz="1400" dirty="0" err="1" smtClean="0">
                <a:solidFill>
                  <a:schemeClr val="bg2"/>
                </a:solidFill>
              </a:rPr>
              <a:t>XORed</a:t>
            </a:r>
            <a:r>
              <a:rPr lang="en-GB" sz="1400" dirty="0" smtClean="0">
                <a:solidFill>
                  <a:schemeClr val="bg2"/>
                </a:solidFill>
              </a:rPr>
              <a:t> </a:t>
            </a:r>
            <a:r>
              <a:rPr lang="en-GB" sz="1400" dirty="0">
                <a:solidFill>
                  <a:schemeClr val="bg2"/>
                </a:solidFill>
              </a:rPr>
              <a:t>to the 128 bits of the round key.</a:t>
            </a:r>
            <a:endParaRPr sz="1400" dirty="0">
              <a:solidFill>
                <a:schemeClr val="bg2"/>
              </a:solidFill>
            </a:endParaRPr>
          </a:p>
          <a:p>
            <a:pPr marL="457200" marR="254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➢"/>
            </a:pPr>
            <a:r>
              <a:rPr lang="en-GB" sz="1400" dirty="0">
                <a:solidFill>
                  <a:schemeClr val="bg2"/>
                </a:solidFill>
              </a:rPr>
              <a:t>If this is the last round then the output is the ciphertext.</a:t>
            </a:r>
            <a:endParaRPr sz="1400" dirty="0">
              <a:solidFill>
                <a:schemeClr val="bg2"/>
              </a:solidFill>
            </a:endParaRPr>
          </a:p>
          <a:p>
            <a:pPr marL="457200" marR="254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➢"/>
            </a:pPr>
            <a:r>
              <a:rPr lang="en-GB" sz="1400" dirty="0">
                <a:solidFill>
                  <a:schemeClr val="bg2"/>
                </a:solidFill>
              </a:rPr>
              <a:t>Otherwise, the resulting 128 bits are interpreted as 16 bytes and </a:t>
            </a:r>
            <a:r>
              <a:rPr lang="en-GB" sz="1400" dirty="0" smtClean="0">
                <a:solidFill>
                  <a:schemeClr val="bg2"/>
                </a:solidFill>
              </a:rPr>
              <a:t>we </a:t>
            </a:r>
            <a:r>
              <a:rPr lang="en-GB" sz="1400" dirty="0">
                <a:solidFill>
                  <a:schemeClr val="bg2"/>
                </a:solidFill>
              </a:rPr>
              <a:t>begin another similar round.</a:t>
            </a:r>
            <a:endParaRPr sz="1400" dirty="0">
              <a:solidFill>
                <a:schemeClr val="bg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1600"/>
              </a:spcAft>
              <a:buNone/>
            </a:pPr>
            <a:endParaRPr sz="17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490249" y="1543050"/>
            <a:ext cx="7559619" cy="1711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smtClean="0">
                <a:solidFill>
                  <a:srgbClr val="10163A"/>
                </a:solidFill>
              </a:rPr>
              <a:t>DETAILS OF DECRYPTION PROCESS</a:t>
            </a:r>
            <a:endParaRPr sz="3200" b="1" dirty="0">
              <a:solidFill>
                <a:srgbClr val="10163A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295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1700" y="1717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Decryption Process</a:t>
            </a:r>
            <a:endParaRPr b="1"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311700" y="830400"/>
            <a:ext cx="8520600" cy="3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marR="254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bg2"/>
                </a:solidFill>
              </a:rPr>
              <a:t>The process of decryption of an AES </a:t>
            </a:r>
            <a:r>
              <a:rPr lang="en-GB" sz="1700" dirty="0" smtClean="0">
                <a:solidFill>
                  <a:schemeClr val="bg2"/>
                </a:solidFill>
              </a:rPr>
              <a:t>cipher text </a:t>
            </a:r>
            <a:r>
              <a:rPr lang="en-GB" sz="1700" dirty="0">
                <a:solidFill>
                  <a:schemeClr val="bg2"/>
                </a:solidFill>
              </a:rPr>
              <a:t>is similar to the encryption process in the reverse order. Each round consists of the four processes conducted in the reverse order :</a:t>
            </a:r>
            <a:endParaRPr sz="1700" dirty="0">
              <a:solidFill>
                <a:schemeClr val="bg2"/>
              </a:solidFill>
            </a:endParaRPr>
          </a:p>
          <a:p>
            <a:pPr marL="457200" lvl="0" indent="-336550" algn="l" rtl="0">
              <a:spcBef>
                <a:spcPts val="70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n-GB" sz="1700" dirty="0">
                <a:solidFill>
                  <a:schemeClr val="bg2"/>
                </a:solidFill>
              </a:rPr>
              <a:t>Add round key</a:t>
            </a:r>
            <a:endParaRPr sz="1700" dirty="0">
              <a:solidFill>
                <a:schemeClr val="bg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n-GB" sz="1700" dirty="0">
                <a:solidFill>
                  <a:schemeClr val="bg2"/>
                </a:solidFill>
              </a:rPr>
              <a:t>Mix columns</a:t>
            </a:r>
            <a:endParaRPr sz="1700" dirty="0">
              <a:solidFill>
                <a:schemeClr val="bg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n-GB" sz="1700" dirty="0">
                <a:solidFill>
                  <a:schemeClr val="bg2"/>
                </a:solidFill>
              </a:rPr>
              <a:t>Shift rows</a:t>
            </a:r>
            <a:endParaRPr sz="1700" dirty="0">
              <a:solidFill>
                <a:schemeClr val="bg2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n-GB" sz="1700" dirty="0">
                <a:solidFill>
                  <a:schemeClr val="bg2"/>
                </a:solidFill>
              </a:rPr>
              <a:t>Byte substitution</a:t>
            </a:r>
            <a:endParaRPr sz="1700" dirty="0">
              <a:solidFill>
                <a:schemeClr val="bg2"/>
              </a:solidFill>
            </a:endParaRPr>
          </a:p>
          <a:p>
            <a:pPr marL="25400" marR="2540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bg2"/>
                </a:solidFill>
              </a:rPr>
              <a:t>Since sub-processes in each round are in reverse manner, unlike for a </a:t>
            </a:r>
            <a:r>
              <a:rPr lang="en-GB" sz="1700" b="1" dirty="0" err="1">
                <a:solidFill>
                  <a:schemeClr val="bg2"/>
                </a:solidFill>
              </a:rPr>
              <a:t>Feistel</a:t>
            </a:r>
            <a:r>
              <a:rPr lang="en-GB" sz="1700" b="1" dirty="0">
                <a:solidFill>
                  <a:schemeClr val="bg2"/>
                </a:solidFill>
              </a:rPr>
              <a:t> Cipher</a:t>
            </a:r>
            <a:r>
              <a:rPr lang="en-GB" sz="1700" dirty="0">
                <a:solidFill>
                  <a:schemeClr val="bg2"/>
                </a:solidFill>
              </a:rPr>
              <a:t>, the encryption and decryption algorithms needs to be separately implemented, although they are very closely related.</a:t>
            </a:r>
            <a:endParaRPr sz="17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6484518" y="0"/>
            <a:ext cx="2659482" cy="2257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 smtClean="0">
                <a:solidFill>
                  <a:schemeClr val="accent5">
                    <a:lumMod val="75000"/>
                  </a:schemeClr>
                </a:solidFill>
              </a:rPr>
              <a:t>Overall Structure of AES Encryption &amp; Decryption</a:t>
            </a:r>
            <a:endParaRPr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 descr="20201109_0232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617650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title"/>
          </p:nvPr>
        </p:nvSpPr>
        <p:spPr>
          <a:xfrm>
            <a:off x="388325" y="2046903"/>
            <a:ext cx="8175812" cy="1070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2800" b="1" dirty="0" smtClean="0">
                <a:solidFill>
                  <a:srgbClr val="10163A"/>
                </a:solidFill>
              </a:rPr>
              <a:t>DETAILED ANALYSIS OF THE STEPS OF AES</a:t>
            </a:r>
            <a:endParaRPr lang="en-GB" sz="2800" b="1" dirty="0">
              <a:solidFill>
                <a:srgbClr val="1016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270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AGENDA</a:t>
            </a:r>
            <a:endParaRPr b="1"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050575"/>
            <a:ext cx="8520600" cy="3237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2400" b="1" dirty="0" smtClean="0"/>
              <a:t>Advanced </a:t>
            </a:r>
            <a:r>
              <a:rPr lang="en-GB" sz="2400" b="1" dirty="0"/>
              <a:t>Encryption Standard</a:t>
            </a:r>
            <a:endParaRPr sz="2400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2400" b="1" dirty="0"/>
              <a:t>What is AES?</a:t>
            </a:r>
            <a:endParaRPr sz="2400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2400" b="1" dirty="0"/>
              <a:t>Why </a:t>
            </a:r>
            <a:r>
              <a:rPr lang="en-GB" sz="2400" b="1" dirty="0" smtClean="0"/>
              <a:t>AES is so popular?</a:t>
            </a:r>
            <a:endParaRPr sz="2400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2400" b="1" dirty="0" smtClean="0"/>
              <a:t>Design considerations </a:t>
            </a:r>
            <a:r>
              <a:rPr lang="en-GB" sz="2400" b="1" dirty="0"/>
              <a:t>of </a:t>
            </a:r>
            <a:r>
              <a:rPr lang="en-GB" sz="2400" b="1" dirty="0" smtClean="0"/>
              <a:t>AES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2400" b="1" dirty="0" smtClean="0"/>
              <a:t>Schematic </a:t>
            </a:r>
            <a:r>
              <a:rPr lang="en-GB" sz="2400" b="1" dirty="0"/>
              <a:t>Diagram and Flowchart of AES Algorithm</a:t>
            </a:r>
            <a:endParaRPr sz="24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2400" b="1" dirty="0"/>
              <a:t>Encryption</a:t>
            </a:r>
            <a:endParaRPr sz="24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2400" b="1" dirty="0" smtClean="0"/>
              <a:t>Decryption</a:t>
            </a:r>
            <a:endParaRPr sz="24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2400" b="1" dirty="0" smtClean="0"/>
              <a:t>Details of the steps of AES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 smtClean="0"/>
              <a:t>Key Expansion (1/5)</a:t>
            </a:r>
            <a:endParaRPr b="1"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bg2"/>
                </a:solidFill>
              </a:rPr>
              <a:t>In </a:t>
            </a:r>
            <a:r>
              <a:rPr lang="en-GB" dirty="0">
                <a:solidFill>
                  <a:schemeClr val="bg2"/>
                </a:solidFill>
              </a:rPr>
              <a:t>the key expansion process the given 128 bits cipher key is stored in [4]x[4] bytes matrix (16*8=128 bits) and then the four column words of the key matrix is expanded into a schedule of 44 words (44*4=176) resulting in 11 round keys (176/11=16 bytes or 128 bits).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bg2"/>
                </a:solidFill>
              </a:rPr>
              <a:t>Number of round keys = Nr + 1 where Nr is the number of rounds (which is 10 </a:t>
            </a:r>
            <a:r>
              <a:rPr lang="en-GB" dirty="0" smtClean="0">
                <a:solidFill>
                  <a:schemeClr val="bg2"/>
                </a:solidFill>
              </a:rPr>
              <a:t>in case </a:t>
            </a:r>
            <a:r>
              <a:rPr lang="en-GB" dirty="0">
                <a:solidFill>
                  <a:schemeClr val="bg2"/>
                </a:solidFill>
              </a:rPr>
              <a:t>of 128 bits key size). So here the round keys = 11. 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Key </a:t>
            </a:r>
            <a:r>
              <a:rPr lang="en-GB" b="1" dirty="0" smtClean="0"/>
              <a:t>Expansion (2/5)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/>
              <a:t>Steps: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/>
                </a:solidFill>
              </a:rPr>
              <a:t>1) </a:t>
            </a:r>
            <a:r>
              <a:rPr lang="en-US" dirty="0" err="1" smtClean="0">
                <a:solidFill>
                  <a:schemeClr val="bg2"/>
                </a:solidFill>
              </a:rPr>
              <a:t>RotWord</a:t>
            </a:r>
            <a:r>
              <a:rPr lang="en-US" dirty="0" smtClean="0">
                <a:solidFill>
                  <a:schemeClr val="bg2"/>
                </a:solidFill>
              </a:rPr>
              <a:t> – A one-byte circular left shift on a word.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/>
                </a:solidFill>
              </a:rPr>
              <a:t>2) </a:t>
            </a:r>
            <a:r>
              <a:rPr lang="en-US" dirty="0" err="1" smtClean="0">
                <a:solidFill>
                  <a:schemeClr val="bg2"/>
                </a:solidFill>
              </a:rPr>
              <a:t>SubWord</a:t>
            </a:r>
            <a:r>
              <a:rPr lang="en-US" dirty="0" smtClean="0">
                <a:solidFill>
                  <a:schemeClr val="bg2"/>
                </a:solidFill>
              </a:rPr>
              <a:t> – Performs a byte substitution on each byte of its input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/>
                </a:solidFill>
              </a:rPr>
              <a:t>   word, using a S-box.</a:t>
            </a:r>
          </a:p>
          <a:p>
            <a:pPr marL="11430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bg2"/>
                </a:solidFill>
              </a:rPr>
              <a:t>3) XOR with round constant – The result obtained from the previous step   </a:t>
            </a:r>
          </a:p>
          <a:p>
            <a:pPr marL="114300" indent="0">
              <a:lnSpc>
                <a:spcPct val="120000"/>
              </a:lnSpc>
              <a:buNone/>
            </a:pPr>
            <a:r>
              <a:rPr lang="en-US" dirty="0" smtClean="0">
                <a:solidFill>
                  <a:schemeClr val="bg2"/>
                </a:solidFill>
              </a:rPr>
              <a:t>   is </a:t>
            </a:r>
            <a:r>
              <a:rPr lang="en-US" dirty="0" err="1" smtClean="0">
                <a:solidFill>
                  <a:schemeClr val="bg2"/>
                </a:solidFill>
              </a:rPr>
              <a:t>XORed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with a round constant, </a:t>
            </a:r>
            <a:r>
              <a:rPr lang="en-US" b="1" i="1" dirty="0" err="1" smtClean="0">
                <a:solidFill>
                  <a:schemeClr val="bg2"/>
                </a:solidFill>
              </a:rPr>
              <a:t>Rcon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114300" indent="0">
              <a:lnSpc>
                <a:spcPct val="120000"/>
              </a:lnSpc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114300" indent="0">
              <a:lnSpc>
                <a:spcPct val="120000"/>
              </a:lnSpc>
              <a:buNone/>
            </a:pPr>
            <a:r>
              <a:rPr lang="en-US" u="sng" dirty="0" smtClean="0">
                <a:solidFill>
                  <a:schemeClr val="bg2"/>
                </a:solidFill>
              </a:rPr>
              <a:t>NOTE </a:t>
            </a:r>
            <a:r>
              <a:rPr lang="en-US" dirty="0" smtClean="0">
                <a:solidFill>
                  <a:schemeClr val="bg2"/>
                </a:solidFill>
              </a:rPr>
              <a:t>: </a:t>
            </a:r>
            <a:r>
              <a:rPr lang="en-US" dirty="0">
                <a:solidFill>
                  <a:schemeClr val="bg2"/>
                </a:solidFill>
              </a:rPr>
              <a:t>(The </a:t>
            </a:r>
            <a:r>
              <a:rPr lang="en-US" dirty="0" err="1">
                <a:solidFill>
                  <a:schemeClr val="bg2"/>
                </a:solidFill>
              </a:rPr>
              <a:t>Rcon</a:t>
            </a:r>
            <a:r>
              <a:rPr lang="en-US" dirty="0">
                <a:solidFill>
                  <a:schemeClr val="bg2"/>
                </a:solidFill>
              </a:rPr>
              <a:t> depends on round number</a:t>
            </a:r>
            <a:r>
              <a:rPr lang="en-US" dirty="0" smtClean="0">
                <a:solidFill>
                  <a:schemeClr val="bg2"/>
                </a:solidFill>
              </a:rPr>
              <a:t>).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762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An Example of Key </a:t>
            </a:r>
            <a:r>
              <a:rPr lang="en-GB" b="1" dirty="0"/>
              <a:t>Expansion </a:t>
            </a:r>
            <a:r>
              <a:rPr lang="en-GB" b="1" dirty="0" smtClean="0"/>
              <a:t>(3/5)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Suppose that the initial round key for </a:t>
            </a:r>
            <a:r>
              <a:rPr lang="en-US" b="1" dirty="0" smtClean="0"/>
              <a:t>round 8</a:t>
            </a:r>
            <a:r>
              <a:rPr lang="en-US" dirty="0" smtClean="0"/>
              <a:t> is as follows.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EA D2 73 21 </a:t>
            </a:r>
            <a:r>
              <a:rPr lang="en-US" dirty="0" smtClean="0">
                <a:solidFill>
                  <a:srgbClr val="FF6600"/>
                </a:solidFill>
              </a:rPr>
              <a:t>B5 8D BA D2 </a:t>
            </a:r>
            <a:r>
              <a:rPr lang="en-US" dirty="0" smtClean="0">
                <a:solidFill>
                  <a:srgbClr val="800000"/>
                </a:solidFill>
              </a:rPr>
              <a:t>31 2B 5F 60 </a:t>
            </a:r>
            <a:r>
              <a:rPr lang="en-US" dirty="0" smtClean="0">
                <a:solidFill>
                  <a:srgbClr val="0000FF"/>
                </a:solidFill>
              </a:rPr>
              <a:t>7F 8D 29 2F</a:t>
            </a:r>
          </a:p>
          <a:p>
            <a:r>
              <a:rPr lang="en-US" dirty="0" smtClean="0"/>
              <a:t>This can be written in matrix form as follows.</a:t>
            </a:r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31299480"/>
              </p:ext>
            </p:extLst>
          </p:nvPr>
        </p:nvGraphicFramePr>
        <p:xfrm>
          <a:off x="306550" y="2513174"/>
          <a:ext cx="5990612" cy="2126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653"/>
                <a:gridCol w="1497653"/>
                <a:gridCol w="1497653"/>
                <a:gridCol w="1497653"/>
              </a:tblGrid>
              <a:tr h="53161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EA</a:t>
                      </a:r>
                      <a:endParaRPr lang="en-US" sz="2000" b="1" baseline="-2500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6600"/>
                          </a:solidFill>
                        </a:rPr>
                        <a:t>B5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800000"/>
                          </a:solidFill>
                        </a:rPr>
                        <a:t>31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00FF"/>
                          </a:solidFill>
                        </a:rPr>
                        <a:t>7F</a:t>
                      </a:r>
                      <a:endParaRPr lang="en-US" sz="2000" b="1" baseline="-250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C"/>
                    </a:solidFill>
                  </a:tcPr>
                </a:tc>
              </a:tr>
              <a:tr h="53161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D2</a:t>
                      </a:r>
                      <a:endParaRPr lang="en-US" sz="2000" b="1" baseline="-2500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6600"/>
                          </a:solidFill>
                        </a:rPr>
                        <a:t>8D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800000"/>
                          </a:solidFill>
                        </a:rPr>
                        <a:t>2B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00FF"/>
                          </a:solidFill>
                        </a:rPr>
                        <a:t>8D</a:t>
                      </a:r>
                      <a:endParaRPr lang="en-US" sz="2000" b="1" baseline="-250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61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73 </a:t>
                      </a:r>
                      <a:endParaRPr lang="en-US" sz="2000" b="1" baseline="-2500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6600"/>
                          </a:solidFill>
                        </a:rPr>
                        <a:t>BA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800000"/>
                          </a:solidFill>
                        </a:rPr>
                        <a:t>5F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00FF"/>
                          </a:solidFill>
                        </a:rPr>
                        <a:t>29 </a:t>
                      </a:r>
                      <a:endParaRPr lang="en-US" sz="2000" b="1" baseline="-250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61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8000"/>
                          </a:solidFill>
                        </a:rPr>
                        <a:t>21</a:t>
                      </a:r>
                      <a:endParaRPr lang="en-US" sz="2000" b="1" baseline="-2500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6600"/>
                          </a:solidFill>
                        </a:rPr>
                        <a:t>D2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800000"/>
                          </a:solidFill>
                        </a:rPr>
                        <a:t>60 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00FF"/>
                          </a:solidFill>
                        </a:rPr>
                        <a:t>2F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6347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83876"/>
            <a:ext cx="8520600" cy="607800"/>
          </a:xfrm>
        </p:spPr>
        <p:txBody>
          <a:bodyPr/>
          <a:lstStyle/>
          <a:p>
            <a:r>
              <a:rPr lang="en-GB" b="1" dirty="0" smtClean="0"/>
              <a:t>Example Continued (4/5)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30178"/>
            <a:ext cx="9144000" cy="3339000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Considering the previous matrix (for round 8) we can write –</a:t>
            </a:r>
          </a:p>
          <a:p>
            <a:pPr marL="11430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w[32]=EA </a:t>
            </a:r>
            <a:r>
              <a:rPr lang="en-US" dirty="0">
                <a:solidFill>
                  <a:srgbClr val="008000"/>
                </a:solidFill>
              </a:rPr>
              <a:t>D2 73 </a:t>
            </a:r>
            <a:r>
              <a:rPr lang="en-US" dirty="0" smtClean="0">
                <a:solidFill>
                  <a:srgbClr val="008000"/>
                </a:solidFill>
              </a:rPr>
              <a:t>21	</a:t>
            </a:r>
            <a:r>
              <a:rPr lang="en-US" dirty="0" smtClean="0">
                <a:solidFill>
                  <a:schemeClr val="accent1"/>
                </a:solidFill>
              </a:rPr>
              <a:t>[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=32]</a:t>
            </a:r>
          </a:p>
          <a:p>
            <a:pPr marL="114300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w[33]=B5 </a:t>
            </a:r>
            <a:r>
              <a:rPr lang="en-US" dirty="0">
                <a:solidFill>
                  <a:srgbClr val="FF6600"/>
                </a:solidFill>
              </a:rPr>
              <a:t>8D BA </a:t>
            </a:r>
            <a:r>
              <a:rPr lang="en-US" dirty="0" smtClean="0">
                <a:solidFill>
                  <a:srgbClr val="FF6600"/>
                </a:solidFill>
              </a:rPr>
              <a:t>D2	</a:t>
            </a: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=33]</a:t>
            </a:r>
            <a:endParaRPr lang="en-US" dirty="0" smtClean="0">
              <a:solidFill>
                <a:srgbClr val="FF6600"/>
              </a:solidFill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rgbClr val="800000"/>
                </a:solidFill>
              </a:rPr>
              <a:t>w[34]=31 </a:t>
            </a:r>
            <a:r>
              <a:rPr lang="en-US" dirty="0">
                <a:solidFill>
                  <a:srgbClr val="800000"/>
                </a:solidFill>
              </a:rPr>
              <a:t>2B 5F </a:t>
            </a:r>
            <a:r>
              <a:rPr lang="en-US" dirty="0" smtClean="0">
                <a:solidFill>
                  <a:srgbClr val="800000"/>
                </a:solidFill>
              </a:rPr>
              <a:t>60	</a:t>
            </a: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=34]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</a:p>
          <a:p>
            <a:pPr marL="11430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w[35]</a:t>
            </a:r>
            <a:r>
              <a:rPr lang="en-US" dirty="0" smtClean="0">
                <a:solidFill>
                  <a:srgbClr val="800000"/>
                </a:solidFill>
              </a:rPr>
              <a:t>=</a:t>
            </a:r>
            <a:r>
              <a:rPr lang="en-US" dirty="0" smtClean="0">
                <a:solidFill>
                  <a:srgbClr val="0000FF"/>
                </a:solidFill>
              </a:rPr>
              <a:t>7F </a:t>
            </a:r>
            <a:r>
              <a:rPr lang="en-US" dirty="0">
                <a:solidFill>
                  <a:srgbClr val="0000FF"/>
                </a:solidFill>
              </a:rPr>
              <a:t>8D 29 </a:t>
            </a:r>
            <a:r>
              <a:rPr lang="en-US" dirty="0" smtClean="0">
                <a:solidFill>
                  <a:srgbClr val="0000FF"/>
                </a:solidFill>
              </a:rPr>
              <a:t>2F	</a:t>
            </a: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=35]</a:t>
            </a:r>
          </a:p>
          <a:p>
            <a:pPr marL="114300" indent="0">
              <a:buNone/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Then the first four bytes (first column) of the round key for round 9 are calculated as follows: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80141181"/>
              </p:ext>
            </p:extLst>
          </p:nvPr>
        </p:nvGraphicFramePr>
        <p:xfrm>
          <a:off x="96644" y="3331935"/>
          <a:ext cx="9047359" cy="1549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43"/>
                <a:gridCol w="1060022"/>
                <a:gridCol w="1521813"/>
                <a:gridCol w="1385375"/>
                <a:gridCol w="944574"/>
                <a:gridCol w="1143984"/>
                <a:gridCol w="1248937"/>
                <a:gridCol w="1367011"/>
              </a:tblGrid>
              <a:tr h="9274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i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Temp </a:t>
                      </a:r>
                    </a:p>
                    <a:p>
                      <a:pPr algn="ctr"/>
                      <a:r>
                        <a:rPr lang="en-US" sz="1200" dirty="0" smtClean="0"/>
                        <a:t>= w[i-1] </a:t>
                      </a:r>
                    </a:p>
                    <a:p>
                      <a:pPr algn="ctr"/>
                      <a:r>
                        <a:rPr lang="en-US" sz="1200" dirty="0" smtClean="0"/>
                        <a:t> = w[35])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Temp = </a:t>
                      </a:r>
                      <a:r>
                        <a:rPr lang="en-US" sz="1200" dirty="0" err="1" smtClean="0"/>
                        <a:t>RotWord</a:t>
                      </a:r>
                      <a:r>
                        <a:rPr lang="en-US" sz="1200" dirty="0" smtClean="0"/>
                        <a:t>(Temp)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Temp =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SubWord</a:t>
                      </a:r>
                      <a:r>
                        <a:rPr lang="en-US" sz="1200" baseline="0" dirty="0" smtClean="0"/>
                        <a:t>(Temp)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cap="none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Rcon</a:t>
                      </a:r>
                      <a:r>
                        <a:rPr lang="en-US" sz="1200" b="1" i="0" u="none" strike="noStrike" cap="none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(9)</a:t>
                      </a:r>
                      <a:endParaRPr lang="en-US" sz="12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Temp =</a:t>
                      </a:r>
                    </a:p>
                    <a:p>
                      <a:pPr algn="ctr"/>
                      <a:r>
                        <a:rPr lang="en-US" sz="1200" dirty="0" smtClean="0"/>
                        <a:t>Temp XOR </a:t>
                      </a:r>
                      <a:r>
                        <a:rPr lang="en-US" sz="1200" dirty="0" err="1" smtClean="0"/>
                        <a:t>Rcon</a:t>
                      </a:r>
                      <a:r>
                        <a:rPr lang="en-US" sz="1200" dirty="0" smtClean="0"/>
                        <a:t>(9)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w[i-4]</a:t>
                      </a:r>
                    </a:p>
                    <a:p>
                      <a:pPr algn="ctr"/>
                      <a:r>
                        <a:rPr lang="en-US" sz="1200" dirty="0" smtClean="0"/>
                        <a:t>=w[32]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/>
                        <a:t>w[</a:t>
                      </a:r>
                      <a:r>
                        <a:rPr lang="en-US" sz="1200" dirty="0" err="1" smtClean="0"/>
                        <a:t>i</a:t>
                      </a:r>
                      <a:r>
                        <a:rPr lang="en-US" sz="1200" dirty="0" smtClean="0"/>
                        <a:t>] = w[36] = Temp XOR    w[i-4]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</a:tr>
              <a:tr h="6217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36</a:t>
                      </a:r>
                      <a:endParaRPr lang="en-US" sz="12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FF"/>
                          </a:solidFill>
                        </a:rPr>
                        <a:t>7F 8D 29 2F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51D48"/>
                          </a:solidFill>
                        </a:rPr>
                        <a:t>8D 29 2F 7F </a:t>
                      </a:r>
                    </a:p>
                    <a:p>
                      <a:pPr algn="ctr"/>
                      <a:endParaRPr lang="en-US" sz="1200" dirty="0">
                        <a:solidFill>
                          <a:srgbClr val="151D4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151D48"/>
                          </a:solidFill>
                        </a:rPr>
                        <a:t>5D A5 15 D2</a:t>
                      </a:r>
                      <a:endParaRPr lang="en-US" sz="1200" dirty="0">
                        <a:solidFill>
                          <a:srgbClr val="151D4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151D48"/>
                          </a:solidFill>
                        </a:rPr>
                        <a:t>1B000000</a:t>
                      </a:r>
                      <a:endParaRPr lang="en-US" sz="1200" dirty="0">
                        <a:solidFill>
                          <a:srgbClr val="151D4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151D48"/>
                          </a:solidFill>
                        </a:rPr>
                        <a:t>46 A5 15 D2</a:t>
                      </a:r>
                      <a:endParaRPr lang="en-US" sz="1200" dirty="0">
                        <a:solidFill>
                          <a:srgbClr val="151D4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8000"/>
                          </a:solidFill>
                        </a:rPr>
                        <a:t>EA D2 73 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151D48"/>
                          </a:solidFill>
                        </a:rPr>
                        <a:t>AC 77 66 F3</a:t>
                      </a:r>
                      <a:endParaRPr lang="en-US" sz="1200" dirty="0">
                        <a:solidFill>
                          <a:srgbClr val="151D48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0832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Key Expansion </a:t>
            </a:r>
            <a:r>
              <a:rPr lang="en-GB" b="1" dirty="0" smtClean="0"/>
              <a:t>Briefing (5/</a:t>
            </a:r>
            <a:r>
              <a:rPr lang="en-GB" b="1" dirty="0"/>
              <a:t>5</a:t>
            </a:r>
            <a:r>
              <a:rPr lang="en-GB" b="1" dirty="0" smtClean="0"/>
              <a:t>)</a:t>
            </a:r>
            <a:endParaRPr b="1" dirty="0"/>
          </a:p>
        </p:txBody>
      </p:sp>
      <p:sp>
        <p:nvSpPr>
          <p:cNvPr id="230" name="Google Shape;230;p37"/>
          <p:cNvSpPr txBox="1">
            <a:spLocks noGrp="1"/>
          </p:cNvSpPr>
          <p:nvPr>
            <p:ph type="body" idx="1"/>
          </p:nvPr>
        </p:nvSpPr>
        <p:spPr>
          <a:xfrm>
            <a:off x="2630825" y="4371550"/>
            <a:ext cx="18291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Key Expansion</a:t>
            </a:r>
            <a:endParaRPr b="1"/>
          </a:p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l="2584" t="34049" r="38685" b="11981"/>
          <a:stretch/>
        </p:blipFill>
        <p:spPr>
          <a:xfrm>
            <a:off x="230050" y="1275976"/>
            <a:ext cx="6437126" cy="30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 smtClean="0"/>
              <a:t>Byte Substitution (1/2)</a:t>
            </a:r>
            <a:endParaRPr b="1" dirty="0"/>
          </a:p>
        </p:txBody>
      </p:sp>
      <p:sp>
        <p:nvSpPr>
          <p:cNvPr id="237" name="Google Shape;237;p3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chemeClr val="bg2"/>
                </a:solidFill>
              </a:rPr>
              <a:t>Each </a:t>
            </a:r>
            <a:r>
              <a:rPr lang="en-GB" dirty="0">
                <a:solidFill>
                  <a:schemeClr val="bg2"/>
                </a:solidFill>
              </a:rPr>
              <a:t>element of the matrix is replaced by an element of S-box matrix.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875" y="2016975"/>
            <a:ext cx="5467374" cy="26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0" y="165075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 err="1"/>
              <a:t>Rjindael</a:t>
            </a:r>
            <a:r>
              <a:rPr lang="en-GB" sz="2800" b="1" dirty="0"/>
              <a:t> S-</a:t>
            </a:r>
            <a:r>
              <a:rPr lang="en-GB" sz="2800" b="1" dirty="0" smtClean="0"/>
              <a:t>box used for Byte Substitution (2/2)</a:t>
            </a:r>
            <a:endParaRPr sz="2800" b="1" dirty="0"/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5919330" y="902737"/>
            <a:ext cx="3224670" cy="3012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 algn="just">
              <a:buSzPts val="1500"/>
            </a:pPr>
            <a:r>
              <a:rPr lang="en-GB" sz="1500" dirty="0"/>
              <a:t>S-box is a special lookup table which is constructed by Galois fields.</a:t>
            </a:r>
            <a:endParaRPr sz="1500" dirty="0"/>
          </a:p>
          <a:p>
            <a:pPr marL="419100" indent="-285750" algn="just">
              <a:buSzPts val="1500"/>
            </a:pPr>
            <a:r>
              <a:rPr lang="en-GB" sz="1500" dirty="0"/>
              <a:t>Generating Function used here is GF(2</a:t>
            </a:r>
            <a:r>
              <a:rPr lang="en-GB" sz="1500" baseline="30000" dirty="0"/>
              <a:t>8</a:t>
            </a:r>
            <a:r>
              <a:rPr lang="en-GB" sz="1500" dirty="0"/>
              <a:t>) </a:t>
            </a:r>
            <a:r>
              <a:rPr lang="en-GB" sz="1500" dirty="0" err="1"/>
              <a:t>i.e</a:t>
            </a:r>
            <a:r>
              <a:rPr lang="en-GB" sz="1500" dirty="0"/>
              <a:t>, 256 values are possible.</a:t>
            </a:r>
            <a:endParaRPr sz="1500" dirty="0"/>
          </a:p>
          <a:p>
            <a:pPr marL="419100" indent="-285750" algn="just">
              <a:buSzPts val="1500"/>
            </a:pPr>
            <a:r>
              <a:rPr lang="en-GB" sz="1500" dirty="0"/>
              <a:t>The elements of the S-box are written in hexadecimal system</a:t>
            </a:r>
            <a:r>
              <a:rPr lang="en-GB" sz="1500" dirty="0" smtClean="0"/>
              <a:t>. The first digit represents row and the second digit represents column.</a:t>
            </a:r>
            <a:endParaRPr sz="1500" dirty="0"/>
          </a:p>
        </p:txBody>
      </p:sp>
      <p:pic>
        <p:nvPicPr>
          <p:cNvPr id="5" name="Picture 4" descr="20201111_1133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81743"/>
            <a:ext cx="5971805" cy="3967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Shift </a:t>
            </a:r>
            <a:r>
              <a:rPr lang="en-GB" b="1" dirty="0" smtClean="0"/>
              <a:t>Rows</a:t>
            </a:r>
            <a:endParaRPr b="1" dirty="0"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"/>
          </p:nvPr>
        </p:nvSpPr>
        <p:spPr>
          <a:xfrm>
            <a:off x="273269" y="1229875"/>
            <a:ext cx="7830207" cy="3531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chemeClr val="bg2"/>
                </a:solidFill>
              </a:rPr>
              <a:t>In </a:t>
            </a:r>
            <a:r>
              <a:rPr lang="en-GB" dirty="0">
                <a:solidFill>
                  <a:schemeClr val="bg2"/>
                </a:solidFill>
              </a:rPr>
              <a:t>this step rows of the block are cylindrically shifted in left direction. The first row is untouched, the second one by one shift, third by two and fourth by three.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25" y="2480174"/>
            <a:ext cx="5587175" cy="20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311700" y="1729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3200" b="1" dirty="0"/>
              <a:t>Mix </a:t>
            </a:r>
            <a:r>
              <a:rPr lang="en-GB" sz="3200" b="1" dirty="0" smtClean="0"/>
              <a:t>Columns (1/4)</a:t>
            </a:r>
            <a:endParaRPr b="1" dirty="0"/>
          </a:p>
        </p:txBody>
      </p:sp>
      <p:sp>
        <p:nvSpPr>
          <p:cNvPr id="265" name="Google Shape;265;p42"/>
          <p:cNvSpPr txBox="1">
            <a:spLocks noGrp="1"/>
          </p:cNvSpPr>
          <p:nvPr>
            <p:ph type="body" idx="1"/>
          </p:nvPr>
        </p:nvSpPr>
        <p:spPr>
          <a:xfrm>
            <a:off x="311700" y="780725"/>
            <a:ext cx="8520600" cy="4100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 dirty="0" smtClean="0">
                <a:solidFill>
                  <a:schemeClr val="bg2"/>
                </a:solidFill>
              </a:rPr>
              <a:t>This </a:t>
            </a:r>
            <a:r>
              <a:rPr lang="en-GB" sz="1700" dirty="0">
                <a:solidFill>
                  <a:schemeClr val="bg2"/>
                </a:solidFill>
              </a:rPr>
              <a:t>is the most </a:t>
            </a:r>
            <a:r>
              <a:rPr lang="en-GB" sz="1700" dirty="0" smtClean="0">
                <a:solidFill>
                  <a:schemeClr val="bg2"/>
                </a:solidFill>
              </a:rPr>
              <a:t>important part </a:t>
            </a:r>
            <a:r>
              <a:rPr lang="en-GB" sz="1700" dirty="0">
                <a:solidFill>
                  <a:schemeClr val="bg2"/>
                </a:solidFill>
              </a:rPr>
              <a:t>of AES Algorithm. It causes the flip of bits to spread all over the block. In this step the block is multiplied by a fixed matrix. The multiplication is field multiplication in G</a:t>
            </a:r>
            <a:r>
              <a:rPr lang="en-GB" sz="1700" dirty="0" smtClean="0">
                <a:solidFill>
                  <a:schemeClr val="bg2"/>
                </a:solidFill>
              </a:rPr>
              <a:t>alois </a:t>
            </a:r>
            <a:r>
              <a:rPr lang="en-GB" sz="1700" dirty="0">
                <a:solidFill>
                  <a:schemeClr val="bg2"/>
                </a:solidFill>
              </a:rPr>
              <a:t>field. For each </a:t>
            </a:r>
            <a:r>
              <a:rPr lang="en-GB" sz="1700" dirty="0" smtClean="0">
                <a:solidFill>
                  <a:schemeClr val="bg2"/>
                </a:solidFill>
              </a:rPr>
              <a:t>column </a:t>
            </a:r>
            <a:r>
              <a:rPr lang="en-GB" sz="1700" dirty="0">
                <a:solidFill>
                  <a:schemeClr val="bg2"/>
                </a:solidFill>
              </a:rPr>
              <a:t>there are 16 multiplication, 12 XORs and a 4 byte output.</a:t>
            </a:r>
            <a:endParaRPr sz="1700" dirty="0">
              <a:solidFill>
                <a:schemeClr val="bg2"/>
              </a:solidFill>
            </a:endParaRPr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50" y="2077950"/>
            <a:ext cx="5315775" cy="27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>
            <a:spLocks noGrp="1"/>
          </p:cNvSpPr>
          <p:nvPr>
            <p:ph type="title"/>
          </p:nvPr>
        </p:nvSpPr>
        <p:spPr>
          <a:xfrm>
            <a:off x="311700" y="1351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800" b="1" dirty="0" smtClean="0"/>
              <a:t>An Example of Mix </a:t>
            </a:r>
            <a:r>
              <a:rPr lang="en-GB" sz="2800" b="1" dirty="0"/>
              <a:t>Columns </a:t>
            </a:r>
            <a:r>
              <a:rPr lang="en-GB" sz="2800" b="1" dirty="0" smtClean="0"/>
              <a:t>(2/</a:t>
            </a:r>
            <a:r>
              <a:rPr lang="en-GB" sz="2800" b="1" dirty="0"/>
              <a:t>4)</a:t>
            </a:r>
            <a:endParaRPr b="1" dirty="0"/>
          </a:p>
        </p:txBody>
      </p:sp>
      <p:sp>
        <p:nvSpPr>
          <p:cNvPr id="272" name="Google Shape;272;p43"/>
          <p:cNvSpPr txBox="1">
            <a:spLocks noGrp="1"/>
          </p:cNvSpPr>
          <p:nvPr>
            <p:ph type="body" idx="1"/>
          </p:nvPr>
        </p:nvSpPr>
        <p:spPr>
          <a:xfrm>
            <a:off x="290680" y="756013"/>
            <a:ext cx="8520600" cy="3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 operates on each column individually where a single byte of a column is mapped into a new value that is a function of all four bytes in that column. The transformation can be defined by the following matrix multiplication on state.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 smtClean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 smtClean="0"/>
              <a:t>		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30997153"/>
              </p:ext>
            </p:extLst>
          </p:nvPr>
        </p:nvGraphicFramePr>
        <p:xfrm>
          <a:off x="442988" y="2240359"/>
          <a:ext cx="3324812" cy="1874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203"/>
                <a:gridCol w="831203"/>
                <a:gridCol w="831203"/>
                <a:gridCol w="831203"/>
              </a:tblGrid>
              <a:tr h="46863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0,0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0,1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0,2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0,3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63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6600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rgbClr val="FF6600"/>
                          </a:solidFill>
                        </a:rPr>
                        <a:t>1,0</a:t>
                      </a:r>
                      <a:endParaRPr lang="en-US" sz="2000" b="1" baseline="-25000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1,1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1,2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1,3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63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800000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rgbClr val="800000"/>
                          </a:solidFill>
                        </a:rPr>
                        <a:t>2,0</a:t>
                      </a:r>
                      <a:endParaRPr lang="en-US" sz="2000" b="1" baseline="-25000" dirty="0">
                        <a:solidFill>
                          <a:srgbClr val="8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2,1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2,2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2,3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63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FF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rgbClr val="FF00FF"/>
                          </a:solidFill>
                        </a:rPr>
                        <a:t>3,0</a:t>
                      </a:r>
                      <a:endParaRPr lang="en-US" sz="2000" b="1" baseline="-25000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3,1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3,2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1" baseline="-25000" dirty="0" smtClean="0">
                          <a:solidFill>
                            <a:schemeClr val="tx1"/>
                          </a:solidFill>
                        </a:rPr>
                        <a:t>3,3</a:t>
                      </a:r>
                      <a:endParaRPr lang="en-US" sz="20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83707354"/>
              </p:ext>
            </p:extLst>
          </p:nvPr>
        </p:nvGraphicFramePr>
        <p:xfrm>
          <a:off x="3904239" y="2235951"/>
          <a:ext cx="2728768" cy="1857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192"/>
                <a:gridCol w="682192"/>
                <a:gridCol w="682192"/>
                <a:gridCol w="682192"/>
              </a:tblGrid>
              <a:tr h="464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02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03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01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01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4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01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02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03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01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4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01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01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02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03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448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03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01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01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151D48"/>
                          </a:solidFill>
                        </a:rPr>
                        <a:t>02</a:t>
                      </a:r>
                      <a:endParaRPr lang="en-US" b="1" dirty="0">
                        <a:solidFill>
                          <a:srgbClr val="151D4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rminator 3"/>
          <p:cNvSpPr/>
          <p:nvPr/>
        </p:nvSpPr>
        <p:spPr>
          <a:xfrm>
            <a:off x="577241" y="2183442"/>
            <a:ext cx="535258" cy="1962927"/>
          </a:xfrm>
          <a:prstGeom prst="flowChartTerminator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rminator 4"/>
          <p:cNvSpPr/>
          <p:nvPr/>
        </p:nvSpPr>
        <p:spPr>
          <a:xfrm>
            <a:off x="3820277" y="2151886"/>
            <a:ext cx="2886198" cy="461865"/>
          </a:xfrm>
          <a:prstGeom prst="flowChartTerminator">
            <a:avLst/>
          </a:prstGeom>
          <a:noFill/>
          <a:ln w="127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rminator 12"/>
          <p:cNvSpPr/>
          <p:nvPr/>
        </p:nvSpPr>
        <p:spPr>
          <a:xfrm>
            <a:off x="3815252" y="2661210"/>
            <a:ext cx="2886198" cy="461865"/>
          </a:xfrm>
          <a:prstGeom prst="flowChartTerminator">
            <a:avLst/>
          </a:prstGeom>
          <a:noFill/>
          <a:ln w="12700" cmpd="sng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rminator 13"/>
          <p:cNvSpPr/>
          <p:nvPr/>
        </p:nvSpPr>
        <p:spPr>
          <a:xfrm>
            <a:off x="3831217" y="3149553"/>
            <a:ext cx="2886198" cy="461865"/>
          </a:xfrm>
          <a:prstGeom prst="flowChartTerminator">
            <a:avLst/>
          </a:prstGeom>
          <a:noFill/>
          <a:ln w="12700" cmpd="sng">
            <a:solidFill>
              <a:srgbClr val="27EE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rminator 14"/>
          <p:cNvSpPr/>
          <p:nvPr/>
        </p:nvSpPr>
        <p:spPr>
          <a:xfrm>
            <a:off x="3836687" y="3669413"/>
            <a:ext cx="2886198" cy="461865"/>
          </a:xfrm>
          <a:prstGeom prst="flowChartTerminator">
            <a:avLst/>
          </a:prstGeom>
          <a:noFill/>
          <a:ln w="12700" cmpd="sng">
            <a:solidFill>
              <a:srgbClr val="FF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657026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GB" sz="3200" b="1" u="sng" dirty="0" smtClean="0">
                <a:solidFill>
                  <a:srgbClr val="0000FF"/>
                </a:solidFill>
              </a:rPr>
              <a:t>Advanced Encryption Standard</a:t>
            </a:r>
            <a:r>
              <a:rPr lang="en-GB" sz="3200" dirty="0" smtClean="0">
                <a:solidFill>
                  <a:srgbClr val="0000FF"/>
                </a:solidFill>
              </a:rPr>
              <a:t/>
            </a:r>
            <a:br>
              <a:rPr lang="en-GB" sz="3200" dirty="0" smtClean="0">
                <a:solidFill>
                  <a:srgbClr val="0000FF"/>
                </a:solidFill>
              </a:rPr>
            </a:br>
            <a:r>
              <a:rPr lang="en-GB" sz="1200" dirty="0" smtClean="0">
                <a:solidFill>
                  <a:srgbClr val="0000FF"/>
                </a:solidFill>
              </a:rPr>
              <a:t/>
            </a:r>
            <a:br>
              <a:rPr lang="en-GB" sz="1200" dirty="0" smtClean="0">
                <a:solidFill>
                  <a:srgbClr val="0000FF"/>
                </a:solidFill>
              </a:rPr>
            </a:br>
            <a:r>
              <a:rPr lang="en-GB" sz="2000" dirty="0" smtClean="0">
                <a:solidFill>
                  <a:srgbClr val="10163A"/>
                </a:solidFill>
              </a:rPr>
              <a:t>The Algorithm was developed by </a:t>
            </a:r>
            <a:r>
              <a:rPr lang="en-GB" sz="2000" dirty="0">
                <a:solidFill>
                  <a:srgbClr val="10163A"/>
                </a:solidFill>
              </a:rPr>
              <a:t>Vincent </a:t>
            </a:r>
            <a:r>
              <a:rPr lang="en-GB" sz="2000" u="sng" dirty="0">
                <a:solidFill>
                  <a:srgbClr val="000090"/>
                </a:solidFill>
              </a:rPr>
              <a:t>Rij</a:t>
            </a:r>
            <a:r>
              <a:rPr lang="en-GB" sz="2000" dirty="0">
                <a:solidFill>
                  <a:srgbClr val="10163A"/>
                </a:solidFill>
              </a:rPr>
              <a:t>men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 </a:t>
            </a:r>
            <a:r>
              <a:rPr lang="en-GB" sz="2000" dirty="0" smtClean="0">
                <a:solidFill>
                  <a:srgbClr val="10163A"/>
                </a:solidFill>
              </a:rPr>
              <a:t>and Joan </a:t>
            </a:r>
            <a:r>
              <a:rPr lang="en-GB" sz="2000" u="sng" dirty="0" smtClean="0">
                <a:solidFill>
                  <a:srgbClr val="000090"/>
                </a:solidFill>
              </a:rPr>
              <a:t>Dae</a:t>
            </a:r>
            <a:r>
              <a:rPr lang="en-GB" sz="2000" dirty="0" smtClean="0">
                <a:solidFill>
                  <a:srgbClr val="10163A"/>
                </a:solidFill>
              </a:rPr>
              <a:t>men. So this is also called </a:t>
            </a:r>
            <a:r>
              <a:rPr lang="en-GB" sz="2000" b="1" u="sng" dirty="0" smtClean="0">
                <a:solidFill>
                  <a:srgbClr val="000090"/>
                </a:solidFill>
              </a:rPr>
              <a:t>RIJNDAEL</a:t>
            </a:r>
            <a:r>
              <a:rPr lang="en-GB" sz="2000" b="1" dirty="0" smtClean="0">
                <a:solidFill>
                  <a:srgbClr val="000090"/>
                </a:solidFill>
              </a:rPr>
              <a:t>.</a:t>
            </a:r>
            <a:endParaRPr sz="2000" b="1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 smtClean="0"/>
              <a:t>Example </a:t>
            </a:r>
            <a:r>
              <a:rPr lang="en-GB" sz="3200" b="1" dirty="0"/>
              <a:t>of Mix Columns </a:t>
            </a:r>
            <a:r>
              <a:rPr lang="en-GB" sz="3200" b="1" dirty="0" smtClean="0"/>
              <a:t>Continued (3/</a:t>
            </a:r>
            <a:r>
              <a:rPr lang="en-GB" sz="3200" b="1" dirty="0"/>
              <a:t>4)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b="1" baseline="-25000" dirty="0" smtClean="0">
                <a:solidFill>
                  <a:schemeClr val="tx1"/>
                </a:solidFill>
              </a:rPr>
              <a:t>0,0</a:t>
            </a:r>
            <a:r>
              <a:rPr lang="en-US" b="1" baseline="-25000" dirty="0" smtClean="0"/>
              <a:t> </a:t>
            </a:r>
            <a:r>
              <a:rPr lang="en-US" b="1" dirty="0" smtClean="0"/>
              <a:t>=</a:t>
            </a:r>
            <a:r>
              <a:rPr lang="en-US" b="1" baseline="-25000" dirty="0" smtClean="0"/>
              <a:t> </a:t>
            </a:r>
            <a:r>
              <a:rPr lang="en-US" b="1" dirty="0" smtClean="0">
                <a:solidFill>
                  <a:srgbClr val="008000"/>
                </a:solidFill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b="1" baseline="-25000" dirty="0" smtClean="0">
                <a:solidFill>
                  <a:schemeClr val="tx1"/>
                </a:solidFill>
              </a:rPr>
              <a:t>0,0</a:t>
            </a:r>
            <a:r>
              <a:rPr lang="en-US" b="1" baseline="-25000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* 02) XOR</a:t>
            </a:r>
            <a:r>
              <a:rPr lang="en-US" b="1" baseline="-25000" dirty="0" smtClean="0">
                <a:solidFill>
                  <a:srgbClr val="008000"/>
                </a:solidFill>
              </a:rPr>
              <a:t>  </a:t>
            </a:r>
            <a:r>
              <a:rPr lang="en-US" b="1" dirty="0" smtClean="0">
                <a:solidFill>
                  <a:srgbClr val="008000"/>
                </a:solidFill>
              </a:rPr>
              <a:t>(</a:t>
            </a:r>
            <a:r>
              <a:rPr lang="en-US" b="1" dirty="0" smtClean="0">
                <a:solidFill>
                  <a:srgbClr val="FF6600"/>
                </a:solidFill>
              </a:rPr>
              <a:t>S</a:t>
            </a:r>
            <a:r>
              <a:rPr lang="en-US" b="1" baseline="-25000" dirty="0" smtClean="0">
                <a:solidFill>
                  <a:srgbClr val="FF6600"/>
                </a:solidFill>
              </a:rPr>
              <a:t>1,0</a:t>
            </a:r>
            <a:r>
              <a:rPr lang="en-US" b="1" baseline="-25000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* 03) XOR</a:t>
            </a:r>
            <a:r>
              <a:rPr lang="en-US" b="1" baseline="-25000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(</a:t>
            </a:r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b="1" baseline="-25000" dirty="0" smtClean="0">
                <a:solidFill>
                  <a:srgbClr val="800000"/>
                </a:solidFill>
              </a:rPr>
              <a:t>2,0</a:t>
            </a:r>
            <a:r>
              <a:rPr lang="en-US" b="1" baseline="-25000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* 01) XOR (</a:t>
            </a:r>
            <a:r>
              <a:rPr lang="en-US" b="1" dirty="0" smtClean="0">
                <a:solidFill>
                  <a:srgbClr val="FF00FF"/>
                </a:solidFill>
              </a:rPr>
              <a:t>S</a:t>
            </a:r>
            <a:r>
              <a:rPr lang="en-US" b="1" baseline="-25000" dirty="0" smtClean="0">
                <a:solidFill>
                  <a:srgbClr val="FF00FF"/>
                </a:solidFill>
              </a:rPr>
              <a:t>3,0</a:t>
            </a:r>
            <a:r>
              <a:rPr lang="en-US" b="1" baseline="-25000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* 01)</a:t>
            </a:r>
          </a:p>
          <a:p>
            <a:pPr marL="114300" indent="0" fontAlgn="t">
              <a:buNone/>
            </a:pPr>
            <a:endParaRPr lang="en-US" sz="600" b="1" dirty="0" smtClean="0"/>
          </a:p>
          <a:p>
            <a:pPr fontAlgn="t"/>
            <a:r>
              <a:rPr lang="en-US" b="1" dirty="0" smtClean="0">
                <a:solidFill>
                  <a:srgbClr val="FF6600"/>
                </a:solidFill>
              </a:rPr>
              <a:t>S</a:t>
            </a:r>
            <a:r>
              <a:rPr lang="en-US" b="1" baseline="-25000" dirty="0" smtClean="0">
                <a:solidFill>
                  <a:srgbClr val="FF6600"/>
                </a:solidFill>
              </a:rPr>
              <a:t>1,0</a:t>
            </a:r>
            <a:r>
              <a:rPr lang="en-US" b="1" baseline="-25000" dirty="0" smtClean="0"/>
              <a:t> </a:t>
            </a:r>
            <a:r>
              <a:rPr lang="en-US" b="1" dirty="0" smtClean="0"/>
              <a:t>=</a:t>
            </a:r>
            <a:r>
              <a:rPr lang="en-US" b="1" baseline="-25000" dirty="0" smtClean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rgbClr val="2A3990"/>
                </a:solidFill>
              </a:rPr>
              <a:t>S</a:t>
            </a:r>
            <a:r>
              <a:rPr lang="en-US" b="1" baseline="-25000" dirty="0">
                <a:solidFill>
                  <a:srgbClr val="2A3990"/>
                </a:solidFill>
              </a:rPr>
              <a:t>0,0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*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01)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XOR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rgbClr val="FF6600"/>
                </a:solidFill>
              </a:rPr>
              <a:t>S</a:t>
            </a:r>
            <a:r>
              <a:rPr lang="en-US" b="1" baseline="-25000" dirty="0">
                <a:solidFill>
                  <a:srgbClr val="FF6600"/>
                </a:solidFill>
              </a:rPr>
              <a:t>1,0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*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02)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XOR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rgbClr val="800000"/>
                </a:solidFill>
              </a:rPr>
              <a:t>S</a:t>
            </a:r>
            <a:r>
              <a:rPr lang="en-US" b="1" baseline="-25000" dirty="0">
                <a:solidFill>
                  <a:srgbClr val="800000"/>
                </a:solidFill>
              </a:rPr>
              <a:t>2,0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*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03)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XOR (</a:t>
            </a:r>
            <a:r>
              <a:rPr lang="en-US" b="1" dirty="0">
                <a:solidFill>
                  <a:srgbClr val="FF00FF"/>
                </a:solidFill>
              </a:rPr>
              <a:t>S</a:t>
            </a:r>
            <a:r>
              <a:rPr lang="en-US" b="1" baseline="-25000" dirty="0">
                <a:solidFill>
                  <a:srgbClr val="FF00FF"/>
                </a:solidFill>
              </a:rPr>
              <a:t>3,0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* 01)</a:t>
            </a:r>
          </a:p>
          <a:p>
            <a:pPr marL="114300" indent="0" fontAlgn="t">
              <a:buNone/>
            </a:pPr>
            <a:endParaRPr lang="en-US" sz="600" b="1" dirty="0"/>
          </a:p>
          <a:p>
            <a:pPr fontAlgn="t"/>
            <a:r>
              <a:rPr lang="en-US" b="1" dirty="0" smtClean="0">
                <a:solidFill>
                  <a:srgbClr val="800000"/>
                </a:solidFill>
              </a:rPr>
              <a:t>S</a:t>
            </a:r>
            <a:r>
              <a:rPr lang="en-US" b="1" baseline="-25000" dirty="0" smtClean="0">
                <a:solidFill>
                  <a:srgbClr val="800000"/>
                </a:solidFill>
              </a:rPr>
              <a:t>2,0 </a:t>
            </a:r>
            <a:r>
              <a:rPr lang="en-US" b="1" dirty="0" smtClean="0">
                <a:solidFill>
                  <a:srgbClr val="800000"/>
                </a:solidFill>
              </a:rPr>
              <a:t>=</a:t>
            </a:r>
            <a:r>
              <a:rPr lang="en-US" b="1" baseline="-25000" dirty="0" smtClean="0">
                <a:solidFill>
                  <a:srgbClr val="800000"/>
                </a:solidFill>
              </a:rPr>
              <a:t> </a:t>
            </a:r>
            <a:r>
              <a:rPr lang="en-US" b="1" dirty="0">
                <a:solidFill>
                  <a:srgbClr val="00FFFF"/>
                </a:solidFill>
              </a:rPr>
              <a:t>(</a:t>
            </a:r>
            <a:r>
              <a:rPr lang="en-US" b="1" dirty="0">
                <a:solidFill>
                  <a:srgbClr val="2A3990"/>
                </a:solidFill>
              </a:rPr>
              <a:t>S</a:t>
            </a:r>
            <a:r>
              <a:rPr lang="en-US" b="1" baseline="-25000" dirty="0">
                <a:solidFill>
                  <a:srgbClr val="2A3990"/>
                </a:solidFill>
              </a:rPr>
              <a:t>0,0</a:t>
            </a:r>
            <a:r>
              <a:rPr lang="en-US" b="1" baseline="-25000" dirty="0">
                <a:solidFill>
                  <a:srgbClr val="00FFFF"/>
                </a:solidFill>
              </a:rPr>
              <a:t> </a:t>
            </a:r>
            <a:r>
              <a:rPr lang="en-US" b="1" dirty="0">
                <a:solidFill>
                  <a:srgbClr val="00FFFF"/>
                </a:solidFill>
              </a:rPr>
              <a:t>* 01) XOR</a:t>
            </a:r>
            <a:r>
              <a:rPr lang="en-US" b="1" baseline="-25000" dirty="0">
                <a:solidFill>
                  <a:srgbClr val="00FFFF"/>
                </a:solidFill>
              </a:rPr>
              <a:t>  </a:t>
            </a:r>
            <a:r>
              <a:rPr lang="en-US" b="1" dirty="0">
                <a:solidFill>
                  <a:srgbClr val="00FFFF"/>
                </a:solidFill>
              </a:rPr>
              <a:t>(</a:t>
            </a:r>
            <a:r>
              <a:rPr lang="en-US" b="1" dirty="0">
                <a:solidFill>
                  <a:srgbClr val="FF6600"/>
                </a:solidFill>
              </a:rPr>
              <a:t>S</a:t>
            </a:r>
            <a:r>
              <a:rPr lang="en-US" b="1" baseline="-25000" dirty="0">
                <a:solidFill>
                  <a:srgbClr val="FF6600"/>
                </a:solidFill>
              </a:rPr>
              <a:t>1,0</a:t>
            </a:r>
            <a:r>
              <a:rPr lang="en-US" b="1" baseline="-25000" dirty="0">
                <a:solidFill>
                  <a:srgbClr val="00FFFF"/>
                </a:solidFill>
              </a:rPr>
              <a:t> </a:t>
            </a:r>
            <a:r>
              <a:rPr lang="en-US" b="1" dirty="0">
                <a:solidFill>
                  <a:srgbClr val="00FFFF"/>
                </a:solidFill>
              </a:rPr>
              <a:t>* </a:t>
            </a:r>
            <a:r>
              <a:rPr lang="en-US" b="1" dirty="0" smtClean="0">
                <a:solidFill>
                  <a:srgbClr val="00FFFF"/>
                </a:solidFill>
              </a:rPr>
              <a:t>01) </a:t>
            </a:r>
            <a:r>
              <a:rPr lang="en-US" b="1" dirty="0">
                <a:solidFill>
                  <a:srgbClr val="00FFFF"/>
                </a:solidFill>
              </a:rPr>
              <a:t>XOR</a:t>
            </a:r>
            <a:r>
              <a:rPr lang="en-US" b="1" baseline="-25000" dirty="0">
                <a:solidFill>
                  <a:srgbClr val="00FFFF"/>
                </a:solidFill>
              </a:rPr>
              <a:t> </a:t>
            </a:r>
            <a:r>
              <a:rPr lang="en-US" b="1" dirty="0">
                <a:solidFill>
                  <a:srgbClr val="00FFFF"/>
                </a:solidFill>
              </a:rPr>
              <a:t>(</a:t>
            </a:r>
            <a:r>
              <a:rPr lang="en-US" b="1" dirty="0">
                <a:solidFill>
                  <a:srgbClr val="800000"/>
                </a:solidFill>
              </a:rPr>
              <a:t>S</a:t>
            </a:r>
            <a:r>
              <a:rPr lang="en-US" b="1" baseline="-25000" dirty="0">
                <a:solidFill>
                  <a:srgbClr val="800000"/>
                </a:solidFill>
              </a:rPr>
              <a:t>2,0</a:t>
            </a:r>
            <a:r>
              <a:rPr lang="en-US" b="1" baseline="-25000" dirty="0">
                <a:solidFill>
                  <a:srgbClr val="00FFFF"/>
                </a:solidFill>
              </a:rPr>
              <a:t> </a:t>
            </a:r>
            <a:r>
              <a:rPr lang="en-US" b="1" dirty="0">
                <a:solidFill>
                  <a:srgbClr val="00FFFF"/>
                </a:solidFill>
              </a:rPr>
              <a:t>* </a:t>
            </a:r>
            <a:r>
              <a:rPr lang="en-US" b="1" dirty="0" smtClean="0">
                <a:solidFill>
                  <a:srgbClr val="00FFFF"/>
                </a:solidFill>
              </a:rPr>
              <a:t>02) </a:t>
            </a:r>
            <a:r>
              <a:rPr lang="en-US" b="1" dirty="0">
                <a:solidFill>
                  <a:srgbClr val="00FFFF"/>
                </a:solidFill>
              </a:rPr>
              <a:t>XOR (</a:t>
            </a:r>
            <a:r>
              <a:rPr lang="en-US" b="1" dirty="0">
                <a:solidFill>
                  <a:srgbClr val="FF00FF"/>
                </a:solidFill>
              </a:rPr>
              <a:t>S</a:t>
            </a:r>
            <a:r>
              <a:rPr lang="en-US" b="1" baseline="-25000" dirty="0">
                <a:solidFill>
                  <a:srgbClr val="FF00FF"/>
                </a:solidFill>
              </a:rPr>
              <a:t>3,0</a:t>
            </a:r>
            <a:r>
              <a:rPr lang="en-US" b="1" baseline="-25000" dirty="0">
                <a:solidFill>
                  <a:srgbClr val="00FFFF"/>
                </a:solidFill>
              </a:rPr>
              <a:t> </a:t>
            </a:r>
            <a:r>
              <a:rPr lang="en-US" b="1" dirty="0">
                <a:solidFill>
                  <a:srgbClr val="00FFFF"/>
                </a:solidFill>
              </a:rPr>
              <a:t>* </a:t>
            </a:r>
            <a:r>
              <a:rPr lang="en-US" b="1" dirty="0" smtClean="0">
                <a:solidFill>
                  <a:srgbClr val="00FFFF"/>
                </a:solidFill>
              </a:rPr>
              <a:t>03)</a:t>
            </a:r>
          </a:p>
          <a:p>
            <a:pPr marL="114300" indent="0" fontAlgn="t">
              <a:buNone/>
            </a:pPr>
            <a:endParaRPr lang="en-US" sz="600" b="1" dirty="0">
              <a:solidFill>
                <a:srgbClr val="00FFFF"/>
              </a:solidFill>
            </a:endParaRPr>
          </a:p>
          <a:p>
            <a:pPr fontAlgn="t"/>
            <a:r>
              <a:rPr lang="en-US" b="1" dirty="0" smtClean="0">
                <a:solidFill>
                  <a:srgbClr val="FF00FF"/>
                </a:solidFill>
              </a:rPr>
              <a:t>S</a:t>
            </a:r>
            <a:r>
              <a:rPr lang="en-US" b="1" baseline="-25000" dirty="0" smtClean="0">
                <a:solidFill>
                  <a:srgbClr val="FF00FF"/>
                </a:solidFill>
              </a:rPr>
              <a:t>3,0 </a:t>
            </a:r>
            <a:r>
              <a:rPr lang="en-US" b="1" dirty="0" smtClean="0">
                <a:solidFill>
                  <a:srgbClr val="FF00FF"/>
                </a:solidFill>
              </a:rPr>
              <a:t>=</a:t>
            </a:r>
            <a:r>
              <a:rPr lang="en-US" b="1" baseline="-25000" dirty="0" smtClean="0">
                <a:solidFill>
                  <a:srgbClr val="FF00FF"/>
                </a:solidFill>
              </a:rPr>
              <a:t> </a:t>
            </a:r>
            <a:r>
              <a:rPr lang="en-US" b="1" dirty="0">
                <a:solidFill>
                  <a:srgbClr val="FF8000"/>
                </a:solidFill>
              </a:rPr>
              <a:t>(</a:t>
            </a:r>
            <a:r>
              <a:rPr lang="en-US" b="1" dirty="0">
                <a:solidFill>
                  <a:srgbClr val="2A3990"/>
                </a:solidFill>
              </a:rPr>
              <a:t>S</a:t>
            </a:r>
            <a:r>
              <a:rPr lang="en-US" b="1" baseline="-25000" dirty="0">
                <a:solidFill>
                  <a:srgbClr val="2A3990"/>
                </a:solidFill>
              </a:rPr>
              <a:t>0,0</a:t>
            </a:r>
            <a:r>
              <a:rPr lang="en-US" b="1" baseline="-25000" dirty="0">
                <a:solidFill>
                  <a:srgbClr val="FF8000"/>
                </a:solidFill>
              </a:rPr>
              <a:t> </a:t>
            </a:r>
            <a:r>
              <a:rPr lang="en-US" b="1" dirty="0">
                <a:solidFill>
                  <a:srgbClr val="FF8000"/>
                </a:solidFill>
              </a:rPr>
              <a:t>* </a:t>
            </a:r>
            <a:r>
              <a:rPr lang="en-US" b="1" dirty="0" smtClean="0">
                <a:solidFill>
                  <a:srgbClr val="FF8000"/>
                </a:solidFill>
              </a:rPr>
              <a:t>03) </a:t>
            </a:r>
            <a:r>
              <a:rPr lang="en-US" b="1" dirty="0">
                <a:solidFill>
                  <a:srgbClr val="FF8000"/>
                </a:solidFill>
              </a:rPr>
              <a:t>XOR</a:t>
            </a:r>
            <a:r>
              <a:rPr lang="en-US" b="1" baseline="-25000" dirty="0">
                <a:solidFill>
                  <a:srgbClr val="FF8000"/>
                </a:solidFill>
              </a:rPr>
              <a:t>  </a:t>
            </a:r>
            <a:r>
              <a:rPr lang="en-US" b="1" dirty="0">
                <a:solidFill>
                  <a:srgbClr val="FF8000"/>
                </a:solidFill>
              </a:rPr>
              <a:t>(</a:t>
            </a:r>
            <a:r>
              <a:rPr lang="en-US" b="1" dirty="0">
                <a:solidFill>
                  <a:srgbClr val="FF6600"/>
                </a:solidFill>
              </a:rPr>
              <a:t>S</a:t>
            </a:r>
            <a:r>
              <a:rPr lang="en-US" b="1" baseline="-25000" dirty="0">
                <a:solidFill>
                  <a:srgbClr val="FF6600"/>
                </a:solidFill>
              </a:rPr>
              <a:t>1,0</a:t>
            </a:r>
            <a:r>
              <a:rPr lang="en-US" b="1" baseline="-25000" dirty="0">
                <a:solidFill>
                  <a:srgbClr val="FF8000"/>
                </a:solidFill>
              </a:rPr>
              <a:t> </a:t>
            </a:r>
            <a:r>
              <a:rPr lang="en-US" b="1" dirty="0">
                <a:solidFill>
                  <a:srgbClr val="FF8000"/>
                </a:solidFill>
              </a:rPr>
              <a:t>* </a:t>
            </a:r>
            <a:r>
              <a:rPr lang="en-US" b="1" dirty="0" smtClean="0">
                <a:solidFill>
                  <a:srgbClr val="FF8000"/>
                </a:solidFill>
              </a:rPr>
              <a:t>01) </a:t>
            </a:r>
            <a:r>
              <a:rPr lang="en-US" b="1" dirty="0">
                <a:solidFill>
                  <a:srgbClr val="FF8000"/>
                </a:solidFill>
              </a:rPr>
              <a:t>XOR</a:t>
            </a:r>
            <a:r>
              <a:rPr lang="en-US" b="1" baseline="-25000" dirty="0">
                <a:solidFill>
                  <a:srgbClr val="FF8000"/>
                </a:solidFill>
              </a:rPr>
              <a:t> </a:t>
            </a:r>
            <a:r>
              <a:rPr lang="en-US" b="1" dirty="0">
                <a:solidFill>
                  <a:srgbClr val="FF8000"/>
                </a:solidFill>
              </a:rPr>
              <a:t>(</a:t>
            </a:r>
            <a:r>
              <a:rPr lang="en-US" b="1" dirty="0">
                <a:solidFill>
                  <a:srgbClr val="800000"/>
                </a:solidFill>
              </a:rPr>
              <a:t>S</a:t>
            </a:r>
            <a:r>
              <a:rPr lang="en-US" b="1" baseline="-25000" dirty="0">
                <a:solidFill>
                  <a:srgbClr val="800000"/>
                </a:solidFill>
              </a:rPr>
              <a:t>2,0</a:t>
            </a:r>
            <a:r>
              <a:rPr lang="en-US" b="1" baseline="-25000" dirty="0">
                <a:solidFill>
                  <a:srgbClr val="FF8000"/>
                </a:solidFill>
              </a:rPr>
              <a:t> </a:t>
            </a:r>
            <a:r>
              <a:rPr lang="en-US" b="1" dirty="0">
                <a:solidFill>
                  <a:srgbClr val="FF8000"/>
                </a:solidFill>
              </a:rPr>
              <a:t>* </a:t>
            </a:r>
            <a:r>
              <a:rPr lang="en-US" b="1" dirty="0" smtClean="0">
                <a:solidFill>
                  <a:srgbClr val="FF8000"/>
                </a:solidFill>
              </a:rPr>
              <a:t>01) </a:t>
            </a:r>
            <a:r>
              <a:rPr lang="en-US" b="1" dirty="0">
                <a:solidFill>
                  <a:srgbClr val="FF8000"/>
                </a:solidFill>
              </a:rPr>
              <a:t>XOR (</a:t>
            </a:r>
            <a:r>
              <a:rPr lang="en-US" b="1" dirty="0">
                <a:solidFill>
                  <a:srgbClr val="FF00FF"/>
                </a:solidFill>
              </a:rPr>
              <a:t>S</a:t>
            </a:r>
            <a:r>
              <a:rPr lang="en-US" b="1" baseline="-25000" dirty="0">
                <a:solidFill>
                  <a:srgbClr val="FF00FF"/>
                </a:solidFill>
              </a:rPr>
              <a:t>3,0</a:t>
            </a:r>
            <a:r>
              <a:rPr lang="en-US" b="1" baseline="-25000" dirty="0">
                <a:solidFill>
                  <a:srgbClr val="FF8000"/>
                </a:solidFill>
              </a:rPr>
              <a:t> </a:t>
            </a:r>
            <a:r>
              <a:rPr lang="en-US" b="1" dirty="0">
                <a:solidFill>
                  <a:srgbClr val="FF8000"/>
                </a:solidFill>
              </a:rPr>
              <a:t>* </a:t>
            </a:r>
            <a:r>
              <a:rPr lang="en-US" b="1" dirty="0" smtClean="0">
                <a:solidFill>
                  <a:srgbClr val="FF8000"/>
                </a:solidFill>
              </a:rPr>
              <a:t>02)</a:t>
            </a:r>
            <a:endParaRPr lang="en-US" b="1" dirty="0">
              <a:solidFill>
                <a:srgbClr val="FF8000"/>
              </a:solidFill>
            </a:endParaRPr>
          </a:p>
          <a:p>
            <a:pPr marL="114300" indent="0" fontAlgn="t">
              <a:buNone/>
            </a:pPr>
            <a:endParaRPr lang="en-US" sz="600" dirty="0" smtClean="0">
              <a:solidFill>
                <a:srgbClr val="FF00FF"/>
              </a:solidFill>
            </a:endParaRPr>
          </a:p>
          <a:p>
            <a:pPr marL="114300" indent="0" fontAlgn="t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Note that * multiplications are not traditional multiplications but can be performed using two Look-up tables called L-Table and E-Tables.</a:t>
            </a:r>
          </a:p>
          <a:p>
            <a:pPr marL="114300" indent="0" fontAlgn="t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One such example for calculating only </a:t>
            </a:r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baseline="-25000" dirty="0">
                <a:solidFill>
                  <a:schemeClr val="tx1"/>
                </a:solidFill>
              </a:rPr>
              <a:t>0,0</a:t>
            </a:r>
            <a:r>
              <a:rPr lang="en-US" b="1" baseline="-25000" dirty="0"/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is shown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 the next slide.</a:t>
            </a:r>
          </a:p>
        </p:txBody>
      </p:sp>
    </p:spTree>
    <p:extLst>
      <p:ext uri="{BB962C8B-B14F-4D97-AF65-F5344CB8AC3E}">
        <p14:creationId xmlns="" xmlns:p14="http://schemas.microsoft.com/office/powerpoint/2010/main" val="234875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Example of Mix Columns Continued </a:t>
            </a:r>
            <a:r>
              <a:rPr lang="en-GB" sz="2800" dirty="0" smtClean="0"/>
              <a:t>(4/</a:t>
            </a:r>
            <a:r>
              <a:rPr lang="en-GB" sz="2800" dirty="0"/>
              <a:t>4)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8520600" cy="3682692"/>
          </a:xfrm>
        </p:spPr>
        <p:txBody>
          <a:bodyPr/>
          <a:lstStyle/>
          <a:p>
            <a:pPr marL="114300" indent="0">
              <a:buNone/>
            </a:pPr>
            <a:r>
              <a:rPr lang="en-US" u="sng" dirty="0" smtClean="0"/>
              <a:t>Example:</a:t>
            </a:r>
            <a:r>
              <a:rPr lang="en-US" dirty="0" smtClean="0"/>
              <a:t> Let, Input =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2A3990"/>
                </a:solidFill>
              </a:rPr>
              <a:t>8</a:t>
            </a:r>
            <a:r>
              <a:rPr lang="en-US" dirty="0" smtClean="0">
                <a:solidFill>
                  <a:srgbClr val="2A3990"/>
                </a:solidFill>
              </a:rPr>
              <a:t>7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00"/>
                </a:solidFill>
              </a:rPr>
              <a:t>6E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00000"/>
                </a:solidFill>
              </a:rPr>
              <a:t>46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FF"/>
                </a:solidFill>
              </a:rPr>
              <a:t>A6</a:t>
            </a:r>
          </a:p>
          <a:p>
            <a:pPr marL="114300" indent="0">
              <a:buNone/>
            </a:pPr>
            <a:r>
              <a:rPr lang="en-US" dirty="0" smtClean="0"/>
              <a:t>So,</a:t>
            </a:r>
          </a:p>
          <a:p>
            <a:pPr marL="11430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b="1" baseline="-25000" dirty="0" smtClean="0">
                <a:solidFill>
                  <a:schemeClr val="tx1"/>
                </a:solidFill>
              </a:rPr>
              <a:t>0,0</a:t>
            </a:r>
            <a:r>
              <a:rPr lang="en-US" b="1" baseline="-25000" dirty="0" smtClean="0"/>
              <a:t> </a:t>
            </a:r>
            <a:r>
              <a:rPr lang="en-US" b="1" dirty="0"/>
              <a:t>= </a:t>
            </a:r>
            <a:r>
              <a:rPr lang="en-US" b="1" dirty="0">
                <a:solidFill>
                  <a:srgbClr val="008000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baseline="-25000" dirty="0">
                <a:solidFill>
                  <a:schemeClr val="tx1"/>
                </a:solidFill>
              </a:rPr>
              <a:t>0,0</a:t>
            </a:r>
            <a:r>
              <a:rPr lang="en-US" b="1" baseline="-25000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* 02) </a:t>
            </a:r>
            <a:r>
              <a:rPr lang="en-US" b="1" dirty="0" smtClean="0">
                <a:solidFill>
                  <a:srgbClr val="008000"/>
                </a:solidFill>
              </a:rPr>
              <a:t>XOR</a:t>
            </a:r>
            <a:r>
              <a:rPr lang="en-US" b="1" baseline="-25000" dirty="0" smtClean="0">
                <a:solidFill>
                  <a:srgbClr val="008000"/>
                </a:solidFill>
              </a:rPr>
              <a:t>  </a:t>
            </a:r>
            <a:r>
              <a:rPr lang="en-US" b="1" dirty="0">
                <a:solidFill>
                  <a:srgbClr val="008000"/>
                </a:solidFill>
              </a:rPr>
              <a:t>(</a:t>
            </a:r>
            <a:r>
              <a:rPr lang="en-US" b="1" dirty="0">
                <a:solidFill>
                  <a:srgbClr val="FF6600"/>
                </a:solidFill>
              </a:rPr>
              <a:t>S</a:t>
            </a:r>
            <a:r>
              <a:rPr lang="en-US" b="1" baseline="-25000" dirty="0">
                <a:solidFill>
                  <a:srgbClr val="FF6600"/>
                </a:solidFill>
              </a:rPr>
              <a:t>1,0</a:t>
            </a:r>
            <a:r>
              <a:rPr lang="en-US" b="1" baseline="-25000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* 03) XOR</a:t>
            </a:r>
            <a:r>
              <a:rPr lang="en-US" b="1" baseline="-25000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(</a:t>
            </a:r>
            <a:r>
              <a:rPr lang="en-US" b="1" dirty="0">
                <a:solidFill>
                  <a:srgbClr val="800000"/>
                </a:solidFill>
              </a:rPr>
              <a:t>S</a:t>
            </a:r>
            <a:r>
              <a:rPr lang="en-US" b="1" baseline="-25000" dirty="0">
                <a:solidFill>
                  <a:srgbClr val="800000"/>
                </a:solidFill>
              </a:rPr>
              <a:t>2,0</a:t>
            </a:r>
            <a:r>
              <a:rPr lang="en-US" b="1" baseline="-25000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* 01) XOR (</a:t>
            </a:r>
            <a:r>
              <a:rPr lang="en-US" b="1" dirty="0">
                <a:solidFill>
                  <a:srgbClr val="FF00FF"/>
                </a:solidFill>
              </a:rPr>
              <a:t>S</a:t>
            </a:r>
            <a:r>
              <a:rPr lang="en-US" b="1" baseline="-25000" dirty="0">
                <a:solidFill>
                  <a:srgbClr val="FF00FF"/>
                </a:solidFill>
              </a:rPr>
              <a:t>3,0</a:t>
            </a:r>
            <a:r>
              <a:rPr lang="en-US" b="1" baseline="-25000" dirty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* 01)</a:t>
            </a:r>
          </a:p>
          <a:p>
            <a:pPr marL="114300" indent="0">
              <a:buNone/>
            </a:pPr>
            <a:endParaRPr lang="en-US" b="1" baseline="-25000" dirty="0" smtClean="0"/>
          </a:p>
          <a:p>
            <a:pPr marL="114300" indent="0">
              <a:buNone/>
            </a:pP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      </a:t>
            </a:r>
            <a:r>
              <a:rPr lang="en-US" b="1" dirty="0" smtClean="0"/>
              <a:t>=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(</a:t>
            </a:r>
            <a:r>
              <a:rPr lang="en-US" b="1" dirty="0" smtClean="0">
                <a:solidFill>
                  <a:schemeClr val="tx1"/>
                </a:solidFill>
              </a:rPr>
              <a:t>87</a:t>
            </a:r>
            <a:r>
              <a:rPr lang="en-US" b="1" baseline="-25000" dirty="0" smtClean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* 02) XOR</a:t>
            </a:r>
            <a:r>
              <a:rPr lang="en-US" b="1" baseline="-25000" dirty="0">
                <a:solidFill>
                  <a:srgbClr val="008000"/>
                </a:solidFill>
              </a:rPr>
              <a:t>  </a:t>
            </a:r>
            <a:r>
              <a:rPr lang="en-US" b="1" dirty="0" smtClean="0">
                <a:solidFill>
                  <a:srgbClr val="008000"/>
                </a:solidFill>
              </a:rPr>
              <a:t>(</a:t>
            </a:r>
            <a:r>
              <a:rPr lang="en-US" b="1" dirty="0" smtClean="0">
                <a:solidFill>
                  <a:srgbClr val="FF6600"/>
                </a:solidFill>
              </a:rPr>
              <a:t>6E</a:t>
            </a:r>
            <a:r>
              <a:rPr lang="en-US" b="1" baseline="-25000" dirty="0" smtClean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* 03) XOR</a:t>
            </a:r>
            <a:r>
              <a:rPr lang="en-US" b="1" baseline="-25000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(</a:t>
            </a:r>
            <a:r>
              <a:rPr lang="en-US" b="1" dirty="0" smtClean="0">
                <a:solidFill>
                  <a:srgbClr val="800000"/>
                </a:solidFill>
              </a:rPr>
              <a:t>46</a:t>
            </a:r>
            <a:r>
              <a:rPr lang="en-US" b="1" baseline="-25000" dirty="0" smtClean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* 01) XOR </a:t>
            </a:r>
            <a:r>
              <a:rPr lang="en-US" b="1" dirty="0" smtClean="0">
                <a:solidFill>
                  <a:srgbClr val="008000"/>
                </a:solidFill>
              </a:rPr>
              <a:t>(</a:t>
            </a:r>
            <a:r>
              <a:rPr lang="en-US" b="1" dirty="0" smtClean="0">
                <a:solidFill>
                  <a:srgbClr val="FF00FF"/>
                </a:solidFill>
              </a:rPr>
              <a:t>A6</a:t>
            </a:r>
            <a:r>
              <a:rPr lang="en-US" b="1" baseline="-25000" dirty="0" smtClean="0">
                <a:solidFill>
                  <a:srgbClr val="008000"/>
                </a:solidFill>
              </a:rPr>
              <a:t> </a:t>
            </a:r>
            <a:r>
              <a:rPr lang="en-US" b="1" dirty="0">
                <a:solidFill>
                  <a:srgbClr val="008000"/>
                </a:solidFill>
              </a:rPr>
              <a:t>* 01</a:t>
            </a:r>
            <a:r>
              <a:rPr lang="en-US" b="1" dirty="0" smtClean="0">
                <a:solidFill>
                  <a:srgbClr val="008000"/>
                </a:solidFill>
              </a:rPr>
              <a:t>)</a:t>
            </a:r>
          </a:p>
          <a:p>
            <a:pPr marL="114300" indent="0">
              <a:buNone/>
            </a:pPr>
            <a:endParaRPr lang="en-US" sz="600" b="1" dirty="0" smtClean="0">
              <a:solidFill>
                <a:srgbClr val="008000"/>
              </a:solidFill>
            </a:endParaRPr>
          </a:p>
          <a:p>
            <a:pPr marL="114300" indent="0">
              <a:lnSpc>
                <a:spcPct val="140000"/>
              </a:lnSpc>
              <a:buNone/>
            </a:pPr>
            <a:r>
              <a:rPr lang="en-US" b="1" dirty="0" smtClean="0">
                <a:solidFill>
                  <a:srgbClr val="008000"/>
                </a:solidFill>
              </a:rPr>
              <a:t>       </a:t>
            </a:r>
            <a:r>
              <a:rPr lang="en-US" b="1" dirty="0" smtClean="0"/>
              <a:t>= E(L(</a:t>
            </a:r>
            <a:r>
              <a:rPr lang="en-US" b="1" dirty="0">
                <a:solidFill>
                  <a:schemeClr val="tx1"/>
                </a:solidFill>
              </a:rPr>
              <a:t>87</a:t>
            </a:r>
            <a:r>
              <a:rPr lang="en-US" b="1" dirty="0" smtClean="0"/>
              <a:t>)+L(</a:t>
            </a:r>
            <a:r>
              <a:rPr lang="en-US" b="1" dirty="0">
                <a:solidFill>
                  <a:srgbClr val="008000"/>
                </a:solidFill>
              </a:rPr>
              <a:t>02</a:t>
            </a:r>
            <a:r>
              <a:rPr lang="en-US" b="1" dirty="0" smtClean="0"/>
              <a:t>)) XOR E(L(</a:t>
            </a:r>
            <a:r>
              <a:rPr lang="en-US" b="1" dirty="0" smtClean="0">
                <a:solidFill>
                  <a:srgbClr val="FF6600"/>
                </a:solidFill>
              </a:rPr>
              <a:t>6E</a:t>
            </a:r>
            <a:r>
              <a:rPr lang="en-US" b="1" dirty="0" smtClean="0">
                <a:solidFill>
                  <a:srgbClr val="10163A"/>
                </a:solidFill>
              </a:rPr>
              <a:t>)+L(</a:t>
            </a:r>
            <a:r>
              <a:rPr lang="en-US" b="1" dirty="0">
                <a:solidFill>
                  <a:srgbClr val="008000"/>
                </a:solidFill>
              </a:rPr>
              <a:t>03</a:t>
            </a:r>
            <a:r>
              <a:rPr lang="en-US" b="1" dirty="0" smtClean="0">
                <a:solidFill>
                  <a:srgbClr val="10163A"/>
                </a:solidFill>
              </a:rPr>
              <a:t>)) XOR E((L(</a:t>
            </a:r>
            <a:r>
              <a:rPr lang="en-US" b="1" dirty="0">
                <a:solidFill>
                  <a:srgbClr val="800000"/>
                </a:solidFill>
              </a:rPr>
              <a:t>46</a:t>
            </a:r>
            <a:r>
              <a:rPr lang="en-US" b="1" dirty="0" smtClean="0">
                <a:solidFill>
                  <a:srgbClr val="10163A"/>
                </a:solidFill>
              </a:rPr>
              <a:t>)+L(</a:t>
            </a:r>
            <a:r>
              <a:rPr lang="en-US" b="1" dirty="0">
                <a:solidFill>
                  <a:srgbClr val="008000"/>
                </a:solidFill>
              </a:rPr>
              <a:t>01</a:t>
            </a:r>
            <a:r>
              <a:rPr lang="en-US" b="1" dirty="0" smtClean="0">
                <a:solidFill>
                  <a:srgbClr val="10163A"/>
                </a:solidFill>
              </a:rPr>
              <a:t>)) </a:t>
            </a:r>
          </a:p>
          <a:p>
            <a:pPr marL="114300" indent="0">
              <a:lnSpc>
                <a:spcPct val="140000"/>
              </a:lnSpc>
              <a:buNone/>
            </a:pPr>
            <a:r>
              <a:rPr lang="en-US" b="1" dirty="0" smtClean="0">
                <a:solidFill>
                  <a:srgbClr val="10163A"/>
                </a:solidFill>
              </a:rPr>
              <a:t>          XOR E(L(</a:t>
            </a:r>
            <a:r>
              <a:rPr lang="en-US" b="1" dirty="0">
                <a:solidFill>
                  <a:srgbClr val="FF00FF"/>
                </a:solidFill>
              </a:rPr>
              <a:t>A6</a:t>
            </a:r>
            <a:r>
              <a:rPr lang="en-US" b="1" dirty="0" smtClean="0">
                <a:solidFill>
                  <a:srgbClr val="10163A"/>
                </a:solidFill>
              </a:rPr>
              <a:t>)+L(</a:t>
            </a:r>
            <a:r>
              <a:rPr lang="en-US" b="1" dirty="0">
                <a:solidFill>
                  <a:srgbClr val="008000"/>
                </a:solidFill>
              </a:rPr>
              <a:t>01</a:t>
            </a:r>
            <a:r>
              <a:rPr lang="en-US" b="1" dirty="0" smtClean="0">
                <a:solidFill>
                  <a:srgbClr val="10163A"/>
                </a:solidFill>
              </a:rPr>
              <a:t>))</a:t>
            </a:r>
          </a:p>
          <a:p>
            <a:pPr marL="114300" indent="0">
              <a:lnSpc>
                <a:spcPct val="140000"/>
              </a:lnSpc>
              <a:buNone/>
            </a:pPr>
            <a:r>
              <a:rPr lang="en-US" b="1" dirty="0" smtClean="0">
                <a:solidFill>
                  <a:srgbClr val="10163A"/>
                </a:solidFill>
              </a:rPr>
              <a:t>       = E(74+19) XOR E(………) ………….</a:t>
            </a:r>
          </a:p>
          <a:p>
            <a:pPr marL="114300" indent="0">
              <a:lnSpc>
                <a:spcPct val="140000"/>
              </a:lnSpc>
              <a:buNone/>
            </a:pPr>
            <a:r>
              <a:rPr lang="en-US" b="1" dirty="0">
                <a:solidFill>
                  <a:srgbClr val="10163A"/>
                </a:solidFill>
              </a:rPr>
              <a:t> </a:t>
            </a:r>
            <a:r>
              <a:rPr lang="en-US" b="1" dirty="0" smtClean="0">
                <a:solidFill>
                  <a:srgbClr val="10163A"/>
                </a:solidFill>
              </a:rPr>
              <a:t>      = E(8D) XOR …………</a:t>
            </a:r>
          </a:p>
          <a:p>
            <a:pPr marL="114300" indent="0">
              <a:lnSpc>
                <a:spcPct val="140000"/>
              </a:lnSpc>
              <a:buNone/>
            </a:pPr>
            <a:r>
              <a:rPr lang="en-US" b="1" dirty="0">
                <a:solidFill>
                  <a:srgbClr val="10163A"/>
                </a:solidFill>
              </a:rPr>
              <a:t> </a:t>
            </a:r>
            <a:r>
              <a:rPr lang="en-US" b="1" dirty="0" smtClean="0">
                <a:solidFill>
                  <a:srgbClr val="10163A"/>
                </a:solidFill>
              </a:rPr>
              <a:t>      = 15 XOR …………..</a:t>
            </a:r>
            <a:endParaRPr lang="en-US" b="1" dirty="0">
              <a:solidFill>
                <a:srgbClr val="10163A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95530" y="2834121"/>
            <a:ext cx="1332897" cy="955248"/>
            <a:chOff x="1742834" y="2834121"/>
            <a:chExt cx="1332897" cy="955248"/>
          </a:xfrm>
        </p:grpSpPr>
        <p:grpSp>
          <p:nvGrpSpPr>
            <p:cNvPr id="11" name="Group 10"/>
            <p:cNvGrpSpPr/>
            <p:nvPr/>
          </p:nvGrpSpPr>
          <p:grpSpPr>
            <a:xfrm>
              <a:off x="1742834" y="2834121"/>
              <a:ext cx="629716" cy="955222"/>
              <a:chOff x="1301414" y="2876161"/>
              <a:chExt cx="629716" cy="95522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301414" y="2876161"/>
                <a:ext cx="629716" cy="55633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H="1">
                <a:off x="1595279" y="3411505"/>
                <a:ext cx="73468" cy="41987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2383044" y="2839589"/>
              <a:ext cx="692687" cy="949780"/>
              <a:chOff x="1941624" y="2860609"/>
              <a:chExt cx="692687" cy="9497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046576" y="2860609"/>
                <a:ext cx="587735" cy="55633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H="1">
                <a:off x="1941624" y="3332971"/>
                <a:ext cx="183878" cy="47741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230948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>
            <a:spLocks noGrp="1"/>
          </p:cNvSpPr>
          <p:nvPr>
            <p:ph type="title"/>
          </p:nvPr>
        </p:nvSpPr>
        <p:spPr>
          <a:xfrm>
            <a:off x="311700" y="156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3200" b="1" dirty="0" smtClean="0"/>
              <a:t>Add Round Key</a:t>
            </a:r>
            <a:endParaRPr b="1" dirty="0"/>
          </a:p>
        </p:txBody>
      </p:sp>
      <p:sp>
        <p:nvSpPr>
          <p:cNvPr id="283" name="Google Shape;283;p44"/>
          <p:cNvSpPr txBox="1">
            <a:spLocks noGrp="1"/>
          </p:cNvSpPr>
          <p:nvPr>
            <p:ph type="body" idx="1"/>
          </p:nvPr>
        </p:nvSpPr>
        <p:spPr>
          <a:xfrm>
            <a:off x="83962" y="986712"/>
            <a:ext cx="2277473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In </a:t>
            </a:r>
            <a:r>
              <a:rPr lang="en-GB" dirty="0"/>
              <a:t>this step each byte </a:t>
            </a:r>
            <a:r>
              <a:rPr lang="en-GB" dirty="0" smtClean="0"/>
              <a:t>of the STATE is </a:t>
            </a:r>
            <a:r>
              <a:rPr lang="en-GB" dirty="0" err="1" smtClean="0"/>
              <a:t>XORed</a:t>
            </a:r>
            <a:r>
              <a:rPr lang="en-GB" dirty="0" smtClean="0"/>
              <a:t> </a:t>
            </a:r>
            <a:r>
              <a:rPr lang="en-GB" dirty="0"/>
              <a:t>with </a:t>
            </a:r>
            <a:r>
              <a:rPr lang="en-GB" dirty="0" smtClean="0"/>
              <a:t>corresponding byte of the round key. </a:t>
            </a:r>
            <a:r>
              <a:rPr lang="en-GB" dirty="0"/>
              <a:t>S</a:t>
            </a:r>
            <a:r>
              <a:rPr lang="en-GB" dirty="0" smtClean="0"/>
              <a:t>ince </a:t>
            </a:r>
            <a:r>
              <a:rPr lang="en-GB" dirty="0"/>
              <a:t>using same key weaken the algorithm. Hence keys are </a:t>
            </a:r>
            <a:r>
              <a:rPr lang="en-GB" dirty="0" smtClean="0"/>
              <a:t>expanded using the procedure as explained earlier.</a:t>
            </a:r>
            <a:endParaRPr dirty="0"/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835" y="995150"/>
            <a:ext cx="5537215" cy="36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</a:t>
            </a:r>
            <a:endParaRPr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346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What is AES?</a:t>
            </a:r>
            <a:endParaRPr b="1"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266350" y="1263600"/>
            <a:ext cx="8159400" cy="3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700"/>
              <a:buChar char="●"/>
            </a:pPr>
            <a:r>
              <a:rPr lang="en-GB" sz="1700" dirty="0">
                <a:solidFill>
                  <a:schemeClr val="bg2"/>
                </a:solidFill>
                <a:highlight>
                  <a:srgbClr val="FFFFFF"/>
                </a:highlight>
              </a:rPr>
              <a:t>AES is an encryption standard chosen by the National Institute of Standards and Technology(NIST), USA to protect classified information. It has been accepted world wide as a desirable algorithm to encrypt sensitive data.</a:t>
            </a:r>
            <a:endParaRPr sz="1700" dirty="0">
              <a:solidFill>
                <a:schemeClr val="bg2"/>
              </a:solidFill>
              <a:highlight>
                <a:srgbClr val="FFFFFF"/>
              </a:highlight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Char char="●"/>
            </a:pPr>
            <a:r>
              <a:rPr lang="en-GB" sz="1700" dirty="0">
                <a:solidFill>
                  <a:schemeClr val="bg2"/>
                </a:solidFill>
                <a:highlight>
                  <a:schemeClr val="lt1"/>
                </a:highlight>
              </a:rPr>
              <a:t>It supersedes the </a:t>
            </a:r>
            <a:r>
              <a:rPr lang="en-GB" sz="1700" dirty="0">
                <a:solidFill>
                  <a:schemeClr val="bg2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Data Encryption Standard</a:t>
            </a:r>
            <a:r>
              <a:rPr lang="en-GB" sz="1700" dirty="0">
                <a:solidFill>
                  <a:schemeClr val="bg2"/>
                </a:solidFill>
                <a:highlight>
                  <a:schemeClr val="lt1"/>
                </a:highlight>
              </a:rPr>
              <a:t> (DES), which was published in 1977.</a:t>
            </a:r>
            <a:endParaRPr sz="1700" dirty="0">
              <a:solidFill>
                <a:schemeClr val="bg2"/>
              </a:solidFill>
              <a:highlight>
                <a:schemeClr val="lt1"/>
              </a:highlight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Char char="●"/>
            </a:pPr>
            <a:r>
              <a:rPr lang="en-GB" sz="1700" dirty="0">
                <a:solidFill>
                  <a:schemeClr val="bg2"/>
                </a:solidFill>
                <a:highlight>
                  <a:schemeClr val="lt1"/>
                </a:highlight>
              </a:rPr>
              <a:t>The algorithm described by AES is a </a:t>
            </a:r>
            <a:r>
              <a:rPr lang="en-GB" sz="1700" dirty="0">
                <a:solidFill>
                  <a:schemeClr val="bg2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symmetric-key algorithm</a:t>
            </a:r>
            <a:r>
              <a:rPr lang="en-GB" sz="1700" dirty="0">
                <a:solidFill>
                  <a:schemeClr val="bg2"/>
                </a:solidFill>
                <a:highlight>
                  <a:schemeClr val="lt1"/>
                </a:highlight>
              </a:rPr>
              <a:t>, meaning the same key is used for both encrypting and decrypting the data</a:t>
            </a:r>
            <a:r>
              <a:rPr lang="en-GB" sz="1700" dirty="0" smtClean="0">
                <a:solidFill>
                  <a:schemeClr val="bg2"/>
                </a:solidFill>
                <a:highlight>
                  <a:schemeClr val="lt1"/>
                </a:highlight>
              </a:rPr>
              <a:t>.</a:t>
            </a: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Char char="●"/>
            </a:pPr>
            <a:r>
              <a:rPr lang="en-GB" sz="1700" dirty="0" smtClean="0">
                <a:solidFill>
                  <a:schemeClr val="bg2"/>
                </a:solidFill>
                <a:highlight>
                  <a:schemeClr val="lt1"/>
                </a:highlight>
              </a:rPr>
              <a:t>It is based on both permutation and substitution techniques.</a:t>
            </a: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Char char="●"/>
            </a:pPr>
            <a:endParaRPr sz="1700" dirty="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just" rtl="0">
              <a:spcBef>
                <a:spcPts val="5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311700" y="346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Why </a:t>
            </a:r>
            <a:r>
              <a:rPr lang="en-GB" b="1" dirty="0" smtClean="0"/>
              <a:t>AES is so popular? (1/2)</a:t>
            </a:r>
            <a:endParaRPr b="1"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266350" y="1216175"/>
            <a:ext cx="8222400" cy="3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 dirty="0">
                <a:solidFill>
                  <a:schemeClr val="bg2"/>
                </a:solidFill>
                <a:highlight>
                  <a:srgbClr val="FFFFFF"/>
                </a:highlight>
              </a:rPr>
              <a:t>The cracking of Data Encryption Standard(DES) was becoming possible</a:t>
            </a:r>
            <a:r>
              <a:rPr lang="en-GB" dirty="0" smtClean="0">
                <a:solidFill>
                  <a:schemeClr val="bg2"/>
                </a:solidFill>
                <a:highlight>
                  <a:srgbClr val="FFFFFF"/>
                </a:highlight>
              </a:rPr>
              <a:t>. AES overcomes the limitation of the smaller key size of DES by utilizing a bigger and variable-length key.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 dirty="0" smtClean="0">
                <a:solidFill>
                  <a:schemeClr val="bg2"/>
                </a:solidFill>
                <a:highlight>
                  <a:srgbClr val="FFFFFF"/>
                </a:highlight>
              </a:rPr>
              <a:t>Moreover, it also resolves the slow processing speed of Triple-DES and utilizes lower resources than the earlier one.</a:t>
            </a:r>
            <a:endParaRPr dirty="0">
              <a:solidFill>
                <a:schemeClr val="bg2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 dirty="0">
                <a:solidFill>
                  <a:schemeClr val="bg2"/>
                </a:solidFill>
                <a:highlight>
                  <a:srgbClr val="FFFFFF"/>
                </a:highlight>
              </a:rPr>
              <a:t>AES met all security, cost and implementation criteria and it was accepted by the US government to protect classified information.</a:t>
            </a:r>
            <a:endParaRPr dirty="0">
              <a:solidFill>
                <a:schemeClr val="bg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Why AES is so popular? </a:t>
            </a:r>
            <a:r>
              <a:rPr lang="en-GB" b="1" dirty="0" smtClean="0"/>
              <a:t>(2/</a:t>
            </a:r>
            <a:r>
              <a:rPr lang="en-GB" b="1" dirty="0"/>
              <a:t>2)</a:t>
            </a:r>
            <a:endParaRPr b="1"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311700" y="1363931"/>
            <a:ext cx="8520600" cy="2509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 dirty="0">
                <a:solidFill>
                  <a:schemeClr val="bg2"/>
                </a:solidFill>
              </a:rPr>
              <a:t>AES </a:t>
            </a:r>
            <a:r>
              <a:rPr lang="en-GB" dirty="0" smtClean="0">
                <a:solidFill>
                  <a:schemeClr val="bg2"/>
                </a:solidFill>
              </a:rPr>
              <a:t>supports secret </a:t>
            </a:r>
            <a:r>
              <a:rPr lang="en-GB" dirty="0">
                <a:solidFill>
                  <a:schemeClr val="bg2"/>
                </a:solidFill>
              </a:rPr>
              <a:t>keys of three lengths which are of 128, 192, 256 </a:t>
            </a:r>
            <a:r>
              <a:rPr lang="en-GB" dirty="0" smtClean="0">
                <a:solidFill>
                  <a:schemeClr val="bg2"/>
                </a:solidFill>
              </a:rPr>
              <a:t>bits to encrypt and decrypt a data block of 128 bits.</a:t>
            </a:r>
            <a:endParaRPr dirty="0">
              <a:solidFill>
                <a:schemeClr val="bg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 dirty="0">
                <a:solidFill>
                  <a:schemeClr val="bg2"/>
                </a:solidFill>
              </a:rPr>
              <a:t>It is flexible and has implementation for software and hardware.</a:t>
            </a:r>
            <a:endParaRPr dirty="0">
              <a:solidFill>
                <a:schemeClr val="bg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 dirty="0" smtClean="0">
                <a:solidFill>
                  <a:schemeClr val="bg2"/>
                </a:solidFill>
              </a:rPr>
              <a:t>It </a:t>
            </a:r>
            <a:r>
              <a:rPr lang="en-GB" dirty="0">
                <a:solidFill>
                  <a:schemeClr val="bg2"/>
                </a:solidFill>
              </a:rPr>
              <a:t>doesn’t have any copyright so it can be easily used globally</a:t>
            </a:r>
            <a:r>
              <a:rPr lang="en-GB" dirty="0" smtClean="0">
                <a:solidFill>
                  <a:schemeClr val="bg2"/>
                </a:solidFill>
              </a:rPr>
              <a:t>.</a:t>
            </a:r>
          </a:p>
          <a:p>
            <a:pPr>
              <a:lnSpc>
                <a:spcPct val="150000"/>
              </a:lnSpc>
              <a:buClr>
                <a:srgbClr val="666666"/>
              </a:buClr>
            </a:pPr>
            <a:r>
              <a:rPr lang="en-GB" dirty="0" smtClean="0">
                <a:solidFill>
                  <a:schemeClr val="bg2"/>
                </a:solidFill>
              </a:rPr>
              <a:t>Overall, this robust algorithm provides high </a:t>
            </a:r>
            <a:r>
              <a:rPr lang="en-GB" dirty="0">
                <a:solidFill>
                  <a:schemeClr val="bg2"/>
                </a:solidFill>
              </a:rPr>
              <a:t>security and can prevent many attacks</a:t>
            </a:r>
            <a:r>
              <a:rPr lang="en-GB" dirty="0" smtClean="0">
                <a:solidFill>
                  <a:schemeClr val="bg2"/>
                </a:solidFill>
              </a:rPr>
              <a:t>.</a:t>
            </a: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/>
              <a:t>Design Considerations </a:t>
            </a:r>
            <a:r>
              <a:rPr lang="en-GB" b="1" dirty="0"/>
              <a:t>of </a:t>
            </a:r>
            <a:r>
              <a:rPr lang="en-GB" b="1" dirty="0" smtClean="0"/>
              <a:t>AES (1/2)</a:t>
            </a:r>
            <a:endParaRPr b="1" dirty="0"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301205" y="1417999"/>
            <a:ext cx="8520600" cy="2455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25400" lvl="0" indent="-32385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-GB" sz="1500" b="1" dirty="0">
                <a:solidFill>
                  <a:schemeClr val="bg2"/>
                </a:solidFill>
              </a:rPr>
              <a:t>AES</a:t>
            </a:r>
            <a:r>
              <a:rPr lang="en-GB" sz="1500" dirty="0">
                <a:solidFill>
                  <a:schemeClr val="bg2"/>
                </a:solidFill>
              </a:rPr>
              <a:t> is based on ‘substitution–permutation network’. It comprises a series of linked operations, some of which involve replacing inputs by specific outputs (substitutions) and others involve shuffling bits around (permutations).</a:t>
            </a:r>
            <a:endParaRPr sz="1500" dirty="0">
              <a:solidFill>
                <a:schemeClr val="bg2"/>
              </a:solidFill>
            </a:endParaRPr>
          </a:p>
          <a:p>
            <a:pPr marL="457200" marR="254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-GB" sz="1500" dirty="0">
                <a:solidFill>
                  <a:schemeClr val="bg2"/>
                </a:solidFill>
              </a:rPr>
              <a:t>Interestingly, AES performs all its computations on bytes rather than bits. Hence, AES treats the 128 bits of a plaintext block as 16 bytes. These 16 bytes are arranged in four columns and four rows for processing as a </a:t>
            </a:r>
            <a:r>
              <a:rPr lang="en-GB" sz="1500" dirty="0" smtClean="0">
                <a:solidFill>
                  <a:schemeClr val="bg2"/>
                </a:solidFill>
              </a:rPr>
              <a:t>matrix.</a:t>
            </a:r>
            <a:endParaRPr sz="15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500" dirty="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Design Considerations of AES </a:t>
            </a:r>
            <a:r>
              <a:rPr lang="en-GB" b="1" dirty="0" smtClean="0"/>
              <a:t>(2/</a:t>
            </a:r>
            <a:r>
              <a:rPr lang="en-GB" b="1" dirty="0"/>
              <a:t>2)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654" y="1229874"/>
            <a:ext cx="8565931" cy="3016305"/>
          </a:xfrm>
        </p:spPr>
        <p:txBody>
          <a:bodyPr/>
          <a:lstStyle/>
          <a:p>
            <a:pPr lvl="0">
              <a:lnSpc>
                <a:spcPct val="130000"/>
              </a:lnSpc>
            </a:pPr>
            <a:r>
              <a:rPr lang="en-GB" dirty="0">
                <a:solidFill>
                  <a:schemeClr val="bg2"/>
                </a:solidFill>
                <a:highlight>
                  <a:srgbClr val="FFFFFF"/>
                </a:highlight>
              </a:rPr>
              <a:t>Unlike DES, the number of rounds in AES is variable and depends on the length of the key. AES uses </a:t>
            </a:r>
            <a:r>
              <a:rPr lang="en-GB" b="1" dirty="0">
                <a:solidFill>
                  <a:schemeClr val="bg2"/>
                </a:solidFill>
                <a:highlight>
                  <a:srgbClr val="FFFFFF"/>
                </a:highlight>
              </a:rPr>
              <a:t>10 rounds for 128-bit keys</a:t>
            </a:r>
            <a:r>
              <a:rPr lang="en-GB" dirty="0">
                <a:solidFill>
                  <a:schemeClr val="bg2"/>
                </a:solidFill>
                <a:highlight>
                  <a:srgbClr val="FFFFFF"/>
                </a:highlight>
              </a:rPr>
              <a:t>, </a:t>
            </a:r>
            <a:r>
              <a:rPr lang="en-GB" b="1" dirty="0">
                <a:solidFill>
                  <a:schemeClr val="bg2"/>
                </a:solidFill>
                <a:highlight>
                  <a:srgbClr val="FFFFFF"/>
                </a:highlight>
              </a:rPr>
              <a:t>12 rounds for 192-bit keys</a:t>
            </a:r>
            <a:r>
              <a:rPr lang="en-GB" dirty="0">
                <a:solidFill>
                  <a:schemeClr val="bg2"/>
                </a:solidFill>
                <a:highlight>
                  <a:srgbClr val="FFFFFF"/>
                </a:highlight>
              </a:rPr>
              <a:t>, and </a:t>
            </a:r>
            <a:r>
              <a:rPr lang="en-GB" b="1" dirty="0">
                <a:solidFill>
                  <a:schemeClr val="bg2"/>
                </a:solidFill>
                <a:highlight>
                  <a:srgbClr val="FFFFFF"/>
                </a:highlight>
              </a:rPr>
              <a:t>14 rounds for 256-bit keys</a:t>
            </a:r>
            <a:r>
              <a:rPr lang="en-GB" dirty="0">
                <a:solidFill>
                  <a:schemeClr val="bg2"/>
                </a:solidFill>
                <a:highlight>
                  <a:srgbClr val="FFFFFF"/>
                </a:highlight>
              </a:rPr>
              <a:t>. Each of these rounds uses a different 128-bit round key, which is calculated from the original AES key</a:t>
            </a:r>
            <a:r>
              <a:rPr lang="en-GB" dirty="0" smtClean="0">
                <a:solidFill>
                  <a:schemeClr val="bg2"/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lnSpc>
                <a:spcPct val="130000"/>
              </a:lnSpc>
            </a:pPr>
            <a:r>
              <a:rPr lang="en-GB" dirty="0" smtClean="0">
                <a:solidFill>
                  <a:schemeClr val="bg2"/>
                </a:solidFill>
                <a:highlight>
                  <a:srgbClr val="FFFFFF"/>
                </a:highlight>
              </a:rPr>
              <a:t>Every key is expanded so that a separate sub-key (denoted as </a:t>
            </a:r>
            <a:r>
              <a:rPr lang="en-GB" dirty="0" smtClean="0">
                <a:solidFill>
                  <a:schemeClr val="bg2"/>
                </a:solidFill>
                <a:highlight>
                  <a:srgbClr val="FFFFFF"/>
                </a:highlight>
              </a:rPr>
              <a:t>w[</a:t>
            </a:r>
            <a:r>
              <a:rPr lang="en-GB" dirty="0" err="1" smtClean="0">
                <a:solidFill>
                  <a:schemeClr val="bg2"/>
                </a:solidFill>
                <a:highlight>
                  <a:srgbClr val="FFFFFF"/>
                </a:highlight>
              </a:rPr>
              <a:t>i,j</a:t>
            </a:r>
            <a:r>
              <a:rPr lang="en-GB" dirty="0" smtClean="0">
                <a:solidFill>
                  <a:schemeClr val="bg2"/>
                </a:solidFill>
                <a:highlight>
                  <a:srgbClr val="FFFFFF"/>
                </a:highlight>
              </a:rPr>
              <a:t>], </a:t>
            </a:r>
            <a:r>
              <a:rPr lang="en-GB" dirty="0" smtClean="0">
                <a:solidFill>
                  <a:schemeClr val="bg2"/>
                </a:solidFill>
                <a:highlight>
                  <a:srgbClr val="FFFFFF"/>
                </a:highlight>
              </a:rPr>
              <a:t>where </a:t>
            </a:r>
            <a:r>
              <a:rPr lang="en-GB" dirty="0" err="1" smtClean="0">
                <a:solidFill>
                  <a:schemeClr val="bg2"/>
                </a:solidFill>
                <a:highlight>
                  <a:srgbClr val="FFFFFF"/>
                </a:highlight>
              </a:rPr>
              <a:t>i</a:t>
            </a:r>
            <a:r>
              <a:rPr lang="en-GB" dirty="0" smtClean="0">
                <a:solidFill>
                  <a:schemeClr val="bg2"/>
                </a:solidFill>
                <a:highlight>
                  <a:srgbClr val="FFFFFF"/>
                </a:highlight>
              </a:rPr>
              <a:t> and j provide the byte range) could be utilized for every round.</a:t>
            </a:r>
            <a:endParaRPr lang="en-GB" dirty="0">
              <a:solidFill>
                <a:schemeClr val="bg2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042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state in AES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</a:rPr>
              <a:t>The block of data to be encrypted is termed as the state. In AES the state is a (4×4) matrix of bytes. The state paired with an encryption key of a certain length form the inputs for the AES algorithm. The AES is comprised of four different stages, which together represent a single round. Each stage performs some operations on the current state. The number of rounds varies with different implementations of AES. 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976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3597581</TotalTime>
  <Words>1881</Words>
  <Application>Microsoft Macintosh PowerPoint</Application>
  <PresentationFormat>On-screen Show (16:9)</PresentationFormat>
  <Paragraphs>207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Oswald</vt:lpstr>
      <vt:lpstr>Roboto</vt:lpstr>
      <vt:lpstr>Geometric</vt:lpstr>
      <vt:lpstr>  Advanced Encryption Standard (AES)</vt:lpstr>
      <vt:lpstr>AGENDA</vt:lpstr>
      <vt:lpstr>Advanced Encryption Standard  The Algorithm was developed by Vincent Rijmen  and Joan Daemen. So this is also called RIJNDAEL.</vt:lpstr>
      <vt:lpstr>What is AES?</vt:lpstr>
      <vt:lpstr>Why AES is so popular? (1/2)</vt:lpstr>
      <vt:lpstr>Why AES is so popular? (2/2)</vt:lpstr>
      <vt:lpstr>Design Considerations of AES (1/2)</vt:lpstr>
      <vt:lpstr>Design Considerations of AES (2/2)</vt:lpstr>
      <vt:lpstr>What is state in AES</vt:lpstr>
      <vt:lpstr>Schematic Diagram of AES Structure</vt:lpstr>
      <vt:lpstr>Flowchart of AES Algorithm </vt:lpstr>
      <vt:lpstr>DETAILS OF ENCRYPTION PROCESS</vt:lpstr>
      <vt:lpstr>Encryption Process (1/3)</vt:lpstr>
      <vt:lpstr>Encryption Process (2/3)</vt:lpstr>
      <vt:lpstr>Encryption Process (3/3)</vt:lpstr>
      <vt:lpstr>DETAILS OF DECRYPTION PROCESS</vt:lpstr>
      <vt:lpstr>Decryption Process</vt:lpstr>
      <vt:lpstr>Overall Structure of AES Encryption &amp; Decryption</vt:lpstr>
      <vt:lpstr>DETAILED ANALYSIS OF THE STEPS OF AES</vt:lpstr>
      <vt:lpstr>Key Expansion (1/5)</vt:lpstr>
      <vt:lpstr>Key Expansion (2/5)</vt:lpstr>
      <vt:lpstr>An Example of Key Expansion (3/5)</vt:lpstr>
      <vt:lpstr>Example Continued (4/5)</vt:lpstr>
      <vt:lpstr>Key Expansion Briefing (5/5)</vt:lpstr>
      <vt:lpstr>Byte Substitution (1/2)</vt:lpstr>
      <vt:lpstr>Rjindael S-box used for Byte Substitution (2/2)</vt:lpstr>
      <vt:lpstr>Shift Rows</vt:lpstr>
      <vt:lpstr>Mix Columns (1/4)</vt:lpstr>
      <vt:lpstr>An Example of Mix Columns (2/4)</vt:lpstr>
      <vt:lpstr>Example of Mix Columns Continued (3/4)</vt:lpstr>
      <vt:lpstr>Example of Mix Columns Continued (4/4)</vt:lpstr>
      <vt:lpstr>Add Round Key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Encryption Standard(AES)</dc:title>
  <cp:lastModifiedBy>hp</cp:lastModifiedBy>
  <cp:revision>109</cp:revision>
  <dcterms:modified xsi:type="dcterms:W3CDTF">2024-02-02T10:26:57Z</dcterms:modified>
</cp:coreProperties>
</file>